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458" r:id="rId3"/>
    <p:sldId id="308" r:id="rId4"/>
    <p:sldId id="286" r:id="rId5"/>
    <p:sldId id="282" r:id="rId6"/>
    <p:sldId id="281" r:id="rId7"/>
    <p:sldId id="381" r:id="rId8"/>
    <p:sldId id="288" r:id="rId9"/>
    <p:sldId id="289" r:id="rId10"/>
    <p:sldId id="292" r:id="rId11"/>
    <p:sldId id="297" r:id="rId12"/>
    <p:sldId id="267" r:id="rId13"/>
    <p:sldId id="268" r:id="rId14"/>
    <p:sldId id="291" r:id="rId15"/>
    <p:sldId id="294" r:id="rId16"/>
    <p:sldId id="310" r:id="rId17"/>
    <p:sldId id="455" r:id="rId18"/>
    <p:sldId id="311" r:id="rId19"/>
    <p:sldId id="312" r:id="rId20"/>
    <p:sldId id="403" r:id="rId21"/>
    <p:sldId id="405" r:id="rId22"/>
    <p:sldId id="354" r:id="rId23"/>
    <p:sldId id="320" r:id="rId24"/>
    <p:sldId id="269" r:id="rId25"/>
    <p:sldId id="466" r:id="rId26"/>
    <p:sldId id="356" r:id="rId27"/>
    <p:sldId id="357" r:id="rId28"/>
    <p:sldId id="393" r:id="rId29"/>
    <p:sldId id="395" r:id="rId30"/>
    <p:sldId id="448" r:id="rId31"/>
    <p:sldId id="358" r:id="rId32"/>
    <p:sldId id="417" r:id="rId33"/>
    <p:sldId id="418" r:id="rId34"/>
    <p:sldId id="416" r:id="rId35"/>
    <p:sldId id="359" r:id="rId36"/>
    <p:sldId id="414" r:id="rId37"/>
    <p:sldId id="411" r:id="rId38"/>
    <p:sldId id="465" r:id="rId39"/>
    <p:sldId id="391" r:id="rId40"/>
    <p:sldId id="388" r:id="rId41"/>
    <p:sldId id="412" r:id="rId42"/>
    <p:sldId id="467" r:id="rId43"/>
    <p:sldId id="468" r:id="rId44"/>
    <p:sldId id="422" r:id="rId45"/>
    <p:sldId id="434" r:id="rId46"/>
    <p:sldId id="431" r:id="rId47"/>
    <p:sldId id="464" r:id="rId48"/>
    <p:sldId id="436" r:id="rId49"/>
    <p:sldId id="440" r:id="rId50"/>
    <p:sldId id="445" r:id="rId51"/>
    <p:sldId id="384" r:id="rId52"/>
    <p:sldId id="452" r:id="rId53"/>
    <p:sldId id="401" r:id="rId54"/>
    <p:sldId id="402" r:id="rId55"/>
    <p:sldId id="444" r:id="rId56"/>
    <p:sldId id="456" r:id="rId57"/>
  </p:sldIdLst>
  <p:sldSz cx="9144000" cy="6858000" type="screen4x3"/>
  <p:notesSz cx="6858000" cy="9144000"/>
  <p:defaultTextStyle>
    <a:defPPr>
      <a:defRPr lang="en-US"/>
    </a:defPPr>
    <a:lvl1pPr marL="0" algn="l" defTabSz="914060" rtl="0" eaLnBrk="1" latinLnBrk="0" hangingPunct="1">
      <a:defRPr sz="1800" kern="1200">
        <a:solidFill>
          <a:schemeClr val="tx1"/>
        </a:solidFill>
        <a:latin typeface="+mn-lt"/>
        <a:ea typeface="+mn-ea"/>
        <a:cs typeface="+mn-cs"/>
      </a:defRPr>
    </a:lvl1pPr>
    <a:lvl2pPr marL="457030" algn="l" defTabSz="914060" rtl="0" eaLnBrk="1" latinLnBrk="0" hangingPunct="1">
      <a:defRPr sz="1800" kern="1200">
        <a:solidFill>
          <a:schemeClr val="tx1"/>
        </a:solidFill>
        <a:latin typeface="+mn-lt"/>
        <a:ea typeface="+mn-ea"/>
        <a:cs typeface="+mn-cs"/>
      </a:defRPr>
    </a:lvl2pPr>
    <a:lvl3pPr marL="914060" algn="l" defTabSz="914060" rtl="0" eaLnBrk="1" latinLnBrk="0" hangingPunct="1">
      <a:defRPr sz="1800" kern="1200">
        <a:solidFill>
          <a:schemeClr val="tx1"/>
        </a:solidFill>
        <a:latin typeface="+mn-lt"/>
        <a:ea typeface="+mn-ea"/>
        <a:cs typeface="+mn-cs"/>
      </a:defRPr>
    </a:lvl3pPr>
    <a:lvl4pPr marL="1371088" algn="l" defTabSz="914060" rtl="0" eaLnBrk="1" latinLnBrk="0" hangingPunct="1">
      <a:defRPr sz="1800" kern="1200">
        <a:solidFill>
          <a:schemeClr val="tx1"/>
        </a:solidFill>
        <a:latin typeface="+mn-lt"/>
        <a:ea typeface="+mn-ea"/>
        <a:cs typeface="+mn-cs"/>
      </a:defRPr>
    </a:lvl4pPr>
    <a:lvl5pPr marL="1828118" algn="l" defTabSz="914060" rtl="0" eaLnBrk="1" latinLnBrk="0" hangingPunct="1">
      <a:defRPr sz="1800" kern="1200">
        <a:solidFill>
          <a:schemeClr val="tx1"/>
        </a:solidFill>
        <a:latin typeface="+mn-lt"/>
        <a:ea typeface="+mn-ea"/>
        <a:cs typeface="+mn-cs"/>
      </a:defRPr>
    </a:lvl5pPr>
    <a:lvl6pPr marL="2285146" algn="l" defTabSz="914060" rtl="0" eaLnBrk="1" latinLnBrk="0" hangingPunct="1">
      <a:defRPr sz="1800" kern="1200">
        <a:solidFill>
          <a:schemeClr val="tx1"/>
        </a:solidFill>
        <a:latin typeface="+mn-lt"/>
        <a:ea typeface="+mn-ea"/>
        <a:cs typeface="+mn-cs"/>
      </a:defRPr>
    </a:lvl6pPr>
    <a:lvl7pPr marL="2742175" algn="l" defTabSz="914060" rtl="0" eaLnBrk="1" latinLnBrk="0" hangingPunct="1">
      <a:defRPr sz="1800" kern="1200">
        <a:solidFill>
          <a:schemeClr val="tx1"/>
        </a:solidFill>
        <a:latin typeface="+mn-lt"/>
        <a:ea typeface="+mn-ea"/>
        <a:cs typeface="+mn-cs"/>
      </a:defRPr>
    </a:lvl7pPr>
    <a:lvl8pPr marL="3199204" algn="l" defTabSz="914060" rtl="0" eaLnBrk="1" latinLnBrk="0" hangingPunct="1">
      <a:defRPr sz="1800" kern="1200">
        <a:solidFill>
          <a:schemeClr val="tx1"/>
        </a:solidFill>
        <a:latin typeface="+mn-lt"/>
        <a:ea typeface="+mn-ea"/>
        <a:cs typeface="+mn-cs"/>
      </a:defRPr>
    </a:lvl8pPr>
    <a:lvl9pPr marL="3656234" algn="l" defTabSz="91406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099" autoAdjust="0"/>
  </p:normalViewPr>
  <p:slideViewPr>
    <p:cSldViewPr>
      <p:cViewPr varScale="1">
        <p:scale>
          <a:sx n="72" d="100"/>
          <a:sy n="72" d="100"/>
        </p:scale>
        <p:origin x="-868" y="-72"/>
      </p:cViewPr>
      <p:guideLst>
        <p:guide orient="horz" pos="2160"/>
        <p:guide pos="2880"/>
      </p:guideLst>
    </p:cSldViewPr>
  </p:slideViewPr>
  <p:notesTextViewPr>
    <p:cViewPr>
      <p:scale>
        <a:sx n="1" d="1"/>
        <a:sy n="1" d="1"/>
      </p:scale>
      <p:origin x="0" y="0"/>
    </p:cViewPr>
  </p:notesTextViewPr>
  <p:sorterViewPr>
    <p:cViewPr>
      <p:scale>
        <a:sx n="100" d="100"/>
        <a:sy n="100" d="100"/>
      </p:scale>
      <p:origin x="0" y="159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913AF3-F13C-4FC2-8ED0-B097F93ADD49}" type="datetimeFigureOut">
              <a:rPr lang="en-GB" smtClean="0"/>
              <a:t>18/10/2017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F2B2FD-8BB2-4057-9F1F-981D2A4C3873}" type="slidenum">
              <a:rPr lang="en-GB" smtClean="0"/>
              <a:t>‹#›</a:t>
            </a:fld>
            <a:endParaRPr lang="en-GB"/>
          </a:p>
        </p:txBody>
      </p:sp>
    </p:spTree>
    <p:extLst>
      <p:ext uri="{BB962C8B-B14F-4D97-AF65-F5344CB8AC3E}">
        <p14:creationId xmlns:p14="http://schemas.microsoft.com/office/powerpoint/2010/main" val="489499359"/>
      </p:ext>
    </p:extLst>
  </p:cSld>
  <p:clrMap bg1="lt1" tx1="dk1" bg2="lt2" tx2="dk2" accent1="accent1" accent2="accent2" accent3="accent3" accent4="accent4" accent5="accent5" accent6="accent6" hlink="hlink" folHlink="folHlink"/>
  <p:notesStyle>
    <a:lvl1pPr marL="0" algn="l" defTabSz="914060" rtl="0" eaLnBrk="1" latinLnBrk="0" hangingPunct="1">
      <a:defRPr sz="1200" kern="1200">
        <a:solidFill>
          <a:schemeClr val="tx1"/>
        </a:solidFill>
        <a:latin typeface="+mn-lt"/>
        <a:ea typeface="+mn-ea"/>
        <a:cs typeface="+mn-cs"/>
      </a:defRPr>
    </a:lvl1pPr>
    <a:lvl2pPr marL="457030" algn="l" defTabSz="914060" rtl="0" eaLnBrk="1" latinLnBrk="0" hangingPunct="1">
      <a:defRPr sz="1200" kern="1200">
        <a:solidFill>
          <a:schemeClr val="tx1"/>
        </a:solidFill>
        <a:latin typeface="+mn-lt"/>
        <a:ea typeface="+mn-ea"/>
        <a:cs typeface="+mn-cs"/>
      </a:defRPr>
    </a:lvl2pPr>
    <a:lvl3pPr marL="914060" algn="l" defTabSz="914060" rtl="0" eaLnBrk="1" latinLnBrk="0" hangingPunct="1">
      <a:defRPr sz="1200" kern="1200">
        <a:solidFill>
          <a:schemeClr val="tx1"/>
        </a:solidFill>
        <a:latin typeface="+mn-lt"/>
        <a:ea typeface="+mn-ea"/>
        <a:cs typeface="+mn-cs"/>
      </a:defRPr>
    </a:lvl3pPr>
    <a:lvl4pPr marL="1371088" algn="l" defTabSz="914060" rtl="0" eaLnBrk="1" latinLnBrk="0" hangingPunct="1">
      <a:defRPr sz="1200" kern="1200">
        <a:solidFill>
          <a:schemeClr val="tx1"/>
        </a:solidFill>
        <a:latin typeface="+mn-lt"/>
        <a:ea typeface="+mn-ea"/>
        <a:cs typeface="+mn-cs"/>
      </a:defRPr>
    </a:lvl4pPr>
    <a:lvl5pPr marL="1828118" algn="l" defTabSz="914060" rtl="0" eaLnBrk="1" latinLnBrk="0" hangingPunct="1">
      <a:defRPr sz="1200" kern="1200">
        <a:solidFill>
          <a:schemeClr val="tx1"/>
        </a:solidFill>
        <a:latin typeface="+mn-lt"/>
        <a:ea typeface="+mn-ea"/>
        <a:cs typeface="+mn-cs"/>
      </a:defRPr>
    </a:lvl5pPr>
    <a:lvl6pPr marL="2285146" algn="l" defTabSz="914060" rtl="0" eaLnBrk="1" latinLnBrk="0" hangingPunct="1">
      <a:defRPr sz="1200" kern="1200">
        <a:solidFill>
          <a:schemeClr val="tx1"/>
        </a:solidFill>
        <a:latin typeface="+mn-lt"/>
        <a:ea typeface="+mn-ea"/>
        <a:cs typeface="+mn-cs"/>
      </a:defRPr>
    </a:lvl6pPr>
    <a:lvl7pPr marL="2742175" algn="l" defTabSz="914060" rtl="0" eaLnBrk="1" latinLnBrk="0" hangingPunct="1">
      <a:defRPr sz="1200" kern="1200">
        <a:solidFill>
          <a:schemeClr val="tx1"/>
        </a:solidFill>
        <a:latin typeface="+mn-lt"/>
        <a:ea typeface="+mn-ea"/>
        <a:cs typeface="+mn-cs"/>
      </a:defRPr>
    </a:lvl7pPr>
    <a:lvl8pPr marL="3199204" algn="l" defTabSz="914060" rtl="0" eaLnBrk="1" latinLnBrk="0" hangingPunct="1">
      <a:defRPr sz="1200" kern="1200">
        <a:solidFill>
          <a:schemeClr val="tx1"/>
        </a:solidFill>
        <a:latin typeface="+mn-lt"/>
        <a:ea typeface="+mn-ea"/>
        <a:cs typeface="+mn-cs"/>
      </a:defRPr>
    </a:lvl8pPr>
    <a:lvl9pPr marL="3656234" algn="l" defTabSz="91406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future.2011.08.00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timeshighereducation.co.uk/holly-else/1211.bi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mailto:holly.else@tesglobal.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Application_programming_interfac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Health_Level_Seven_International" TargetMode="External"/><Relationship Id="rId4" Type="http://schemas.openxmlformats.org/officeDocument/2006/relationships/hyperlink" Target="https://en.wikipedia.org/wiki/Electronic_health_recor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bioboxes.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github.com/ResearchObject/bagit-ro#considerations" TargetMode="External"/><Relationship Id="rId13" Type="http://schemas.openxmlformats.org/officeDocument/2006/relationships/hyperlink" Target="https://elifesciences.org/labs/7dbeb390/reproducible-document-stack-supporting-the-next-generation-research-article" TargetMode="External"/><Relationship Id="rId3" Type="http://schemas.openxmlformats.org/officeDocument/2006/relationships/hyperlink" Target="https://w3id.org/ro/bagit" TargetMode="External"/><Relationship Id="rId7" Type="http://schemas.openxmlformats.org/officeDocument/2006/relationships/hyperlink" Target="http://www.researchobject.org/" TargetMode="External"/><Relationship Id="rId12" Type="http://schemas.openxmlformats.org/officeDocument/2006/relationships/hyperlink" Target="https://elifesciences.org/for-the-press/e6038800/elife-supports-development-of-open-technology-stack-for-publishing-reproducible-manuscripts-onlin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w3id.org/bundle/" TargetMode="External"/><Relationship Id="rId11" Type="http://schemas.openxmlformats.org/officeDocument/2006/relationships/hyperlink" Target="https://github.com/ResearchObject/bagit-ro/pulls" TargetMode="External"/><Relationship Id="rId5" Type="http://schemas.openxmlformats.org/officeDocument/2006/relationships/hyperlink" Target="https://tools.ietf.org/html/draft-kunze-bagit-14" TargetMode="External"/><Relationship Id="rId10" Type="http://schemas.openxmlformats.org/officeDocument/2006/relationships/hyperlink" Target="https://github.com/ResearchObject/bagit-ro/issues" TargetMode="External"/><Relationship Id="rId4" Type="http://schemas.openxmlformats.org/officeDocument/2006/relationships/hyperlink" Target="http://orcid.org/0000-0001-9842-9718" TargetMode="External"/><Relationship Id="rId9" Type="http://schemas.openxmlformats.org/officeDocument/2006/relationships/hyperlink" Target="https://github.com/ResearchObject/bagit-ro/blob/master/profile.json" TargetMode="External"/><Relationship Id="rId14" Type="http://schemas.openxmlformats.org/officeDocument/2006/relationships/hyperlink" Target="https://elifesciences.org/inside-elife/e832444e/innovation-understanding-the-demand-for-reproducible-research-article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We have all grown up with the research article and article collections (let’s call them libraries) as the prime means of scientific discourse. But research output is more than just the rhetorical narrative. The experimental methods, computational codes, data, algorithms, workflows, Standard Operating Procedures, samples and so on are the objects of research that enable reuse and reproduction of scientific experiments, and they too need to be examined and exchanged as research knowledge. </a:t>
            </a:r>
          </a:p>
          <a:p>
            <a:r>
              <a:rPr lang="en-GB" sz="1200" kern="1200" dirty="0" smtClean="0">
                <a:solidFill>
                  <a:schemeClr val="tx1"/>
                </a:solidFill>
                <a:effectLst/>
                <a:latin typeface="+mn-lt"/>
                <a:ea typeface="+mn-ea"/>
                <a:cs typeface="+mn-cs"/>
              </a:rPr>
              <a:t>We can think of “Research Objects” as different types and as packages all the components of an investigation.  If we stop thinking of publishing papers and start thinking of releasing Research Objects (software), then scholar exchange is a new game: ROs and their content evolve; they are multi-authored and their authorship evolves; they are a mix of virtual and embedded, and so on. </a:t>
            </a:r>
          </a:p>
          <a:p>
            <a:r>
              <a:rPr lang="en-GB" sz="1200" kern="1200" dirty="0" smtClean="0">
                <a:solidFill>
                  <a:schemeClr val="tx1"/>
                </a:solidFill>
                <a:effectLst/>
                <a:latin typeface="+mn-lt"/>
                <a:ea typeface="+mn-ea"/>
                <a:cs typeface="+mn-cs"/>
              </a:rPr>
              <a:t>But first, some baby steps before we get carried away with a new vision of scholarly communication. Many journals (e.g. </a:t>
            </a:r>
            <a:r>
              <a:rPr lang="en-GB" sz="1200" kern="1200" dirty="0" err="1" smtClean="0">
                <a:solidFill>
                  <a:schemeClr val="tx1"/>
                </a:solidFill>
                <a:effectLst/>
                <a:latin typeface="+mn-lt"/>
                <a:ea typeface="+mn-ea"/>
                <a:cs typeface="+mn-cs"/>
              </a:rPr>
              <a:t>eLife</a:t>
            </a:r>
            <a:r>
              <a:rPr lang="en-GB" sz="1200" kern="1200" dirty="0" smtClean="0">
                <a:solidFill>
                  <a:schemeClr val="tx1"/>
                </a:solidFill>
                <a:effectLst/>
                <a:latin typeface="+mn-lt"/>
                <a:ea typeface="+mn-ea"/>
                <a:cs typeface="+mn-cs"/>
              </a:rPr>
              <a:t>, F1000, Elsevier) are just figuring out how to package together the supplementary materials of a paper. Data catalogues are figuring out how to virtually package multiple datasets scattered across many repositories to keep the integrated experimental context.</a:t>
            </a:r>
          </a:p>
          <a:p>
            <a:r>
              <a:rPr lang="en-GB" sz="1200" kern="1200" dirty="0" smtClean="0">
                <a:solidFill>
                  <a:schemeClr val="tx1"/>
                </a:solidFill>
                <a:effectLst/>
                <a:latin typeface="+mn-lt"/>
                <a:ea typeface="+mn-ea"/>
                <a:cs typeface="+mn-cs"/>
              </a:rPr>
              <a:t>Research Objects [1] (http://researchobject.org/) is a framework by which the many, nested and contributed components of research can be packaged together in a systematic way, and their context, provenance and relationships richly described. The brave new world of containerisation provides the containers and Linked Data provides the metadata framework for the container manifest construction and profiles. It’s not just theory, but also in practice with examples in Systems Biology modelling, Bioinformatics computational workflows, and Health Informatics data exchange. I’ll talk about why and how we got here, the framework and examples, and what we need to do. </a:t>
            </a:r>
          </a:p>
          <a:p>
            <a:r>
              <a:rPr lang="en-GB" sz="1200" kern="1200" dirty="0" smtClean="0">
                <a:solidFill>
                  <a:schemeClr val="tx1"/>
                </a:solidFill>
                <a:effectLst/>
                <a:latin typeface="+mn-lt"/>
                <a:ea typeface="+mn-ea"/>
                <a:cs typeface="+mn-cs"/>
              </a:rPr>
              <a:t>[1] Sean </a:t>
            </a:r>
            <a:r>
              <a:rPr lang="en-GB" sz="1200" kern="1200" dirty="0" err="1" smtClean="0">
                <a:solidFill>
                  <a:schemeClr val="tx1"/>
                </a:solidFill>
                <a:effectLst/>
                <a:latin typeface="+mn-lt"/>
                <a:ea typeface="+mn-ea"/>
                <a:cs typeface="+mn-cs"/>
              </a:rPr>
              <a:t>Bechhofer</a:t>
            </a:r>
            <a:r>
              <a:rPr lang="en-GB" sz="1200" kern="1200" dirty="0" smtClean="0">
                <a:solidFill>
                  <a:schemeClr val="tx1"/>
                </a:solidFill>
                <a:effectLst/>
                <a:latin typeface="+mn-lt"/>
                <a:ea typeface="+mn-ea"/>
                <a:cs typeface="+mn-cs"/>
              </a:rPr>
              <a:t>, Iain Buchan, David De </a:t>
            </a:r>
            <a:r>
              <a:rPr lang="en-GB" sz="1200" kern="1200" dirty="0" err="1" smtClean="0">
                <a:solidFill>
                  <a:schemeClr val="tx1"/>
                </a:solidFill>
                <a:effectLst/>
                <a:latin typeface="+mn-lt"/>
                <a:ea typeface="+mn-ea"/>
                <a:cs typeface="+mn-cs"/>
              </a:rPr>
              <a:t>Roure</a:t>
            </a:r>
            <a:r>
              <a:rPr lang="en-GB" sz="1200" kern="1200" dirty="0" smtClean="0">
                <a:solidFill>
                  <a:schemeClr val="tx1"/>
                </a:solidFill>
                <a:effectLst/>
                <a:latin typeface="+mn-lt"/>
                <a:ea typeface="+mn-ea"/>
                <a:cs typeface="+mn-cs"/>
              </a:rPr>
              <a:t>, Paolo </a:t>
            </a:r>
            <a:r>
              <a:rPr lang="en-GB" sz="1200" kern="1200" dirty="0" err="1" smtClean="0">
                <a:solidFill>
                  <a:schemeClr val="tx1"/>
                </a:solidFill>
                <a:effectLst/>
                <a:latin typeface="+mn-lt"/>
                <a:ea typeface="+mn-ea"/>
                <a:cs typeface="+mn-cs"/>
              </a:rPr>
              <a:t>Missier</a:t>
            </a:r>
            <a:r>
              <a:rPr lang="en-GB" sz="1200" kern="1200" dirty="0" smtClean="0">
                <a:solidFill>
                  <a:schemeClr val="tx1"/>
                </a:solidFill>
                <a:effectLst/>
                <a:latin typeface="+mn-lt"/>
                <a:ea typeface="+mn-ea"/>
                <a:cs typeface="+mn-cs"/>
              </a:rPr>
              <a:t>, John Ainsworth, </a:t>
            </a:r>
            <a:r>
              <a:rPr lang="en-GB" sz="1200" kern="1200" dirty="0" err="1" smtClean="0">
                <a:solidFill>
                  <a:schemeClr val="tx1"/>
                </a:solidFill>
                <a:effectLst/>
                <a:latin typeface="+mn-lt"/>
                <a:ea typeface="+mn-ea"/>
                <a:cs typeface="+mn-cs"/>
              </a:rPr>
              <a:t>Jiten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Bhagat</a:t>
            </a:r>
            <a:r>
              <a:rPr lang="en-GB" sz="1200" kern="1200" dirty="0" smtClean="0">
                <a:solidFill>
                  <a:schemeClr val="tx1"/>
                </a:solidFill>
                <a:effectLst/>
                <a:latin typeface="+mn-lt"/>
                <a:ea typeface="+mn-ea"/>
                <a:cs typeface="+mn-cs"/>
              </a:rPr>
              <a:t>, Philip Couch, Don Cruickshank, Mark </a:t>
            </a:r>
            <a:r>
              <a:rPr lang="en-GB" sz="1200" kern="1200" dirty="0" err="1" smtClean="0">
                <a:solidFill>
                  <a:schemeClr val="tx1"/>
                </a:solidFill>
                <a:effectLst/>
                <a:latin typeface="+mn-lt"/>
                <a:ea typeface="+mn-ea"/>
                <a:cs typeface="+mn-cs"/>
              </a:rPr>
              <a:t>Delderfield</a:t>
            </a:r>
            <a:r>
              <a:rPr lang="en-GB" sz="1200" kern="1200" dirty="0" smtClean="0">
                <a:solidFill>
                  <a:schemeClr val="tx1"/>
                </a:solidFill>
                <a:effectLst/>
                <a:latin typeface="+mn-lt"/>
                <a:ea typeface="+mn-ea"/>
                <a:cs typeface="+mn-cs"/>
              </a:rPr>
              <a:t>, Ian Dunlop, Matthew Gamble, </a:t>
            </a:r>
            <a:r>
              <a:rPr lang="en-GB" sz="1200" kern="1200" dirty="0" err="1" smtClean="0">
                <a:solidFill>
                  <a:schemeClr val="tx1"/>
                </a:solidFill>
                <a:effectLst/>
                <a:latin typeface="+mn-lt"/>
                <a:ea typeface="+mn-ea"/>
                <a:cs typeface="+mn-cs"/>
              </a:rPr>
              <a:t>Danius</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Michaelides</a:t>
            </a:r>
            <a:r>
              <a:rPr lang="en-GB" sz="1200" kern="1200" dirty="0" smtClean="0">
                <a:solidFill>
                  <a:schemeClr val="tx1"/>
                </a:solidFill>
                <a:effectLst/>
                <a:latin typeface="+mn-lt"/>
                <a:ea typeface="+mn-ea"/>
                <a:cs typeface="+mn-cs"/>
              </a:rPr>
              <a:t>, Stuart Owen, David Newman, </a:t>
            </a:r>
            <a:r>
              <a:rPr lang="en-GB" sz="1200" kern="1200" dirty="0" err="1" smtClean="0">
                <a:solidFill>
                  <a:schemeClr val="tx1"/>
                </a:solidFill>
                <a:effectLst/>
                <a:latin typeface="+mn-lt"/>
                <a:ea typeface="+mn-ea"/>
                <a:cs typeface="+mn-cs"/>
              </a:rPr>
              <a:t>Shoaib</a:t>
            </a:r>
            <a:r>
              <a:rPr lang="en-GB" sz="1200" kern="1200" dirty="0" smtClean="0">
                <a:solidFill>
                  <a:schemeClr val="tx1"/>
                </a:solidFill>
                <a:effectLst/>
                <a:latin typeface="+mn-lt"/>
                <a:ea typeface="+mn-ea"/>
                <a:cs typeface="+mn-cs"/>
              </a:rPr>
              <a:t> Sufi, Carole Goble, Why linked data is not enough for scientists, In Future Generation Computer Systems, Volume 29, Issue 2, 2013, Pages 599-611, ISSN 0167-739X, </a:t>
            </a:r>
            <a:r>
              <a:rPr lang="en-GB" sz="1200" u="sng" kern="1200" dirty="0" smtClean="0">
                <a:solidFill>
                  <a:schemeClr val="tx1"/>
                </a:solidFill>
                <a:effectLst/>
                <a:latin typeface="+mn-lt"/>
                <a:ea typeface="+mn-ea"/>
                <a:cs typeface="+mn-cs"/>
                <a:hlinkClick r:id="rId3"/>
              </a:rPr>
              <a:t>https://doi.org/10.1016/j.future.2011.08.004</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F2B2FD-8BB2-4057-9F1F-981D2A4C3873}" type="slidenum">
              <a:rPr lang="en-GB" smtClean="0"/>
              <a:t>1</a:t>
            </a:fld>
            <a:endParaRPr lang="en-GB"/>
          </a:p>
        </p:txBody>
      </p:sp>
    </p:spTree>
    <p:extLst>
      <p:ext uri="{BB962C8B-B14F-4D97-AF65-F5344CB8AC3E}">
        <p14:creationId xmlns:p14="http://schemas.microsoft.com/office/powerpoint/2010/main" val="2860859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err="1" smtClean="0"/>
              <a:t>Mimetype</a:t>
            </a:r>
            <a:r>
              <a:rPr lang="en-GB" dirty="0" smtClean="0"/>
              <a:t>: </a:t>
            </a:r>
            <a:r>
              <a:rPr lang="en-GB" dirty="0" err="1" smtClean="0"/>
              <a:t>robundle+zip</a:t>
            </a:r>
            <a:endParaRPr lang="en-GB" dirty="0" smtClean="0"/>
          </a:p>
          <a:p>
            <a:r>
              <a:rPr lang="en-GB" sz="1200" dirty="0" smtClean="0">
                <a:latin typeface="Corbel" panose="020B0503020204020204" pitchFamily="34" charset="0"/>
              </a:rPr>
              <a:t>ZIP or </a:t>
            </a:r>
            <a:r>
              <a:rPr lang="en-GB" sz="1200" dirty="0" err="1" smtClean="0">
                <a:latin typeface="Corbel" panose="020B0503020204020204" pitchFamily="34" charset="0"/>
              </a:rPr>
              <a:t>BagIt</a:t>
            </a:r>
            <a:r>
              <a:rPr lang="en-GB" sz="1200" dirty="0" smtClean="0">
                <a:latin typeface="Corbel" panose="020B0503020204020204" pitchFamily="34" charset="0"/>
              </a:rPr>
              <a:t> folder structure</a:t>
            </a:r>
          </a:p>
          <a:p>
            <a:pPr marL="0" marR="0" indent="0" algn="l" defTabSz="914210" rtl="0" eaLnBrk="1" fontAlgn="auto" latinLnBrk="0" hangingPunct="1">
              <a:lnSpc>
                <a:spcPct val="100000"/>
              </a:lnSpc>
              <a:spcBef>
                <a:spcPts val="0"/>
              </a:spcBef>
              <a:spcAft>
                <a:spcPts val="0"/>
              </a:spcAft>
              <a:buClrTx/>
              <a:buSzTx/>
              <a:buFontTx/>
              <a:buNone/>
              <a:tabLst/>
              <a:defRPr/>
            </a:pPr>
            <a:r>
              <a:rPr lang="en-GB" dirty="0" smtClean="0"/>
              <a:t>JSON and </a:t>
            </a:r>
            <a:r>
              <a:rPr lang="en-GB" dirty="0" smtClean="0"/>
              <a:t>YAML</a:t>
            </a:r>
            <a:endParaRPr lang="en-GB" dirty="0" smtClean="0">
              <a:latin typeface="Corbel" panose="020B0503020204020204" pitchFamily="34" charset="0"/>
            </a:endParaRPr>
          </a:p>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t>Linked-ISA</a:t>
            </a:r>
          </a:p>
          <a:p>
            <a:r>
              <a:rPr lang="en-GB" dirty="0" smtClean="0">
                <a:latin typeface="Corbel" panose="020B0503020204020204" pitchFamily="34" charset="0"/>
              </a:rPr>
              <a:t/>
            </a:r>
            <a:br>
              <a:rPr lang="en-GB" dirty="0" smtClean="0">
                <a:latin typeface="Corbel" panose="020B0503020204020204" pitchFamily="34" charset="0"/>
              </a:rPr>
            </a:br>
            <a:endParaRPr lang="en-GB" dirty="0"/>
          </a:p>
        </p:txBody>
      </p:sp>
      <p:sp>
        <p:nvSpPr>
          <p:cNvPr id="4" name="Slide Number Placeholder 3"/>
          <p:cNvSpPr>
            <a:spLocks noGrp="1"/>
          </p:cNvSpPr>
          <p:nvPr>
            <p:ph type="sldNum" sz="quarter" idx="10"/>
          </p:nvPr>
        </p:nvSpPr>
        <p:spPr/>
        <p:txBody>
          <a:bodyPr/>
          <a:lstStyle/>
          <a:p>
            <a:fld id="{9883E690-F617-4392-A6EC-8CC4C996A314}" type="slidenum">
              <a:rPr lang="en-GB" smtClean="0"/>
              <a:t>14</a:t>
            </a:fld>
            <a:endParaRPr lang="en-GB"/>
          </a:p>
        </p:txBody>
      </p:sp>
    </p:spTree>
    <p:extLst>
      <p:ext uri="{BB962C8B-B14F-4D97-AF65-F5344CB8AC3E}">
        <p14:creationId xmlns:p14="http://schemas.microsoft.com/office/powerpoint/2010/main" val="172760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2B4271-D028-4F5F-B7E7-27F162B58D4A}" type="slidenum">
              <a:rPr lang="en-GB" smtClean="0"/>
              <a:t>15</a:t>
            </a:fld>
            <a:endParaRPr lang="en-GB"/>
          </a:p>
        </p:txBody>
      </p:sp>
    </p:spTree>
    <p:extLst>
      <p:ext uri="{BB962C8B-B14F-4D97-AF65-F5344CB8AC3E}">
        <p14:creationId xmlns:p14="http://schemas.microsoft.com/office/powerpoint/2010/main" val="166830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reference</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16</a:t>
            </a:fld>
            <a:endParaRPr lang="en-GB"/>
          </a:p>
        </p:txBody>
      </p:sp>
    </p:spTree>
    <p:extLst>
      <p:ext uri="{BB962C8B-B14F-4D97-AF65-F5344CB8AC3E}">
        <p14:creationId xmlns:p14="http://schemas.microsoft.com/office/powerpoint/2010/main" val="91473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Release like software</a:t>
            </a:r>
          </a:p>
          <a:p>
            <a:endParaRPr lang="en-GB" dirty="0" smtClean="0"/>
          </a:p>
          <a:p>
            <a:r>
              <a:rPr lang="en-GB" dirty="0" smtClean="0"/>
              <a:t>http://www.timeshighereducation.co.uk/news/evolving-manuscripts-the-future-of-scientific-communication/2020200.article</a:t>
            </a:r>
          </a:p>
          <a:p>
            <a:r>
              <a:rPr lang="en-GB" b="1" dirty="0" smtClean="0"/>
              <a:t>Evolving manuscripts’: the future of scientific communication?</a:t>
            </a:r>
          </a:p>
          <a:p>
            <a:r>
              <a:rPr lang="en-GB" dirty="0" smtClean="0"/>
              <a:t>14 May 2015 | By </a:t>
            </a:r>
            <a:r>
              <a:rPr lang="en-GB" dirty="0" smtClean="0">
                <a:hlinkClick r:id="rId3"/>
              </a:rPr>
              <a:t>Holly Else</a:t>
            </a:r>
            <a:endParaRPr lang="en-GB" dirty="0" smtClean="0"/>
          </a:p>
          <a:p>
            <a:r>
              <a:rPr lang="en-GB" dirty="0" smtClean="0"/>
              <a:t>Chief scientific adviser Sir Mark </a:t>
            </a:r>
            <a:r>
              <a:rPr lang="en-GB" dirty="0" err="1" smtClean="0"/>
              <a:t>Walport</a:t>
            </a:r>
            <a:r>
              <a:rPr lang="en-GB" dirty="0" smtClean="0"/>
              <a:t> posits a future in which papers are revised as research matures, supplanting ‘outmoded’ publishing practices</a:t>
            </a:r>
          </a:p>
          <a:p>
            <a:r>
              <a:rPr lang="en-GB" i="1" dirty="0" smtClean="0">
                <a:effectLst/>
              </a:rPr>
              <a:t>Source: Universal/</a:t>
            </a:r>
            <a:r>
              <a:rPr lang="en-GB" i="1" dirty="0" err="1" smtClean="0">
                <a:effectLst/>
              </a:rPr>
              <a:t>Kobal</a:t>
            </a:r>
            <a:endParaRPr lang="en-GB" dirty="0" smtClean="0">
              <a:effectLst/>
            </a:endParaRPr>
          </a:p>
          <a:p>
            <a:r>
              <a:rPr lang="en-GB" dirty="0" smtClean="0">
                <a:effectLst/>
              </a:rPr>
              <a:t>If you put your mind to it: new methods of publishing could change everything</a:t>
            </a:r>
          </a:p>
          <a:p>
            <a:r>
              <a:rPr lang="en-GB" dirty="0" smtClean="0"/>
              <a:t>In years ahead, scientists may communicate their results through “evolving manuscripts” that are updated continually over a working life.</a:t>
            </a:r>
          </a:p>
          <a:p>
            <a:r>
              <a:rPr lang="en-GB" dirty="0" smtClean="0"/>
              <a:t>This scenario was put forward by Sir Mark </a:t>
            </a:r>
            <a:r>
              <a:rPr lang="en-GB" dirty="0" err="1" smtClean="0"/>
              <a:t>Walport</a:t>
            </a:r>
            <a:r>
              <a:rPr lang="en-GB" dirty="0" smtClean="0"/>
              <a:t>, the government’s chief scientific adviser, at a conference on the future of publishing.</a:t>
            </a:r>
          </a:p>
          <a:p>
            <a:r>
              <a:rPr lang="en-GB" dirty="0" smtClean="0"/>
              <a:t>Scientists could end up with three publications that span the whole of their career in such a system, which could end today’s “completely outmoded” publishing practices, he said.</a:t>
            </a:r>
          </a:p>
          <a:p>
            <a:r>
              <a:rPr lang="en-GB" dirty="0" smtClean="0"/>
              <a:t>Sir Mark was speaking at the second part of the Royal Society’s Future of Scholarly Scientific Communication conference, held in London on 5-6 May.</a:t>
            </a:r>
          </a:p>
          <a:p>
            <a:r>
              <a:rPr lang="en-GB" dirty="0" smtClean="0"/>
              <a:t>His idea would help to mitigate “perverse incentives” in the current system, he said. These include a bias against publishing negative results or those that confirm or confound existing research, as well as the pressures that scientists face to split a piece of work into multiple articles.</a:t>
            </a:r>
          </a:p>
          <a:p>
            <a:r>
              <a:rPr lang="en-GB" dirty="0" smtClean="0"/>
              <a:t>“We must facilitate new ways of publication…We have hardly scratched the surface of the potential of new publishing models to communicate science in much better ways than we have been doing,” he said.</a:t>
            </a:r>
          </a:p>
          <a:p>
            <a:r>
              <a:rPr lang="en-GB" dirty="0" smtClean="0"/>
              <a:t>An “evolving manuscript” would begin with a pre-publication, pre-peer review “beta 0.9” version of an article, followed by the approved published article itself, which Sir Mark dubs “version 1.0”.</a:t>
            </a:r>
          </a:p>
          <a:p>
            <a:r>
              <a:rPr lang="en-GB" dirty="0" smtClean="0"/>
              <a:t>Subsequently, scientists would update this paper with details of further work as the area of research develops. Versions 2.0 and 3.0 might allow for the “accretion of confirmation [and] reputation”, for example.</a:t>
            </a:r>
          </a:p>
          <a:p>
            <a:r>
              <a:rPr lang="en-GB" dirty="0" smtClean="0"/>
              <a:t>“The idea that you start from scratch with every [new] paper and you publish a bit of new data [so that] you slightly change the discussion is a completely outmoded way of doing science in the 21st century,” Sir Mark added.</a:t>
            </a:r>
          </a:p>
          <a:p>
            <a:r>
              <a:rPr lang="en-GB" dirty="0" smtClean="0"/>
              <a:t>“One could have a much more organic publication that would include the repeats of the work that would publish automatically alongside it,” he explained.</a:t>
            </a:r>
          </a:p>
          <a:p>
            <a:r>
              <a:rPr lang="en-GB" dirty="0" smtClean="0"/>
              <a:t>There would need to be a system to “</a:t>
            </a:r>
            <a:r>
              <a:rPr lang="en-GB" dirty="0" err="1" smtClean="0"/>
              <a:t>Kitemark</a:t>
            </a:r>
            <a:r>
              <a:rPr lang="en-GB" dirty="0" smtClean="0"/>
              <a:t>” an evolving manuscript and highlight the most up-to-date version, he said. A “golden thread” linking the body of work would also be necessary. “The thread would need to be rewritten on a continual basis,” he added.</a:t>
            </a:r>
          </a:p>
          <a:p>
            <a:r>
              <a:rPr lang="en-GB" dirty="0" smtClean="0"/>
              <a:t>“We could be in a world where you write three papers in your entire life, and they just evolve,” he said.</a:t>
            </a:r>
          </a:p>
          <a:p>
            <a:r>
              <a:rPr lang="en-GB" dirty="0" smtClean="0"/>
              <a:t>Sir Mark added that the system might encourage more debate among scientists about research after work has been published. Post-publication peer review so far has an “abysmal” record among scientists, he said.</a:t>
            </a:r>
          </a:p>
          <a:p>
            <a:r>
              <a:rPr lang="en-GB" dirty="0" smtClean="0"/>
              <a:t>There is an “issue with the culture of science” that means researchers are “pretty good” at criticising each other at meetings and conferences but are “very, very bad” at being willing to criticise each other in post-publication peer review, he said.</a:t>
            </a:r>
          </a:p>
          <a:p>
            <a:r>
              <a:rPr lang="en-GB" dirty="0" err="1" smtClean="0"/>
              <a:t>Ottoline</a:t>
            </a:r>
            <a:r>
              <a:rPr lang="en-GB" dirty="0" smtClean="0"/>
              <a:t> </a:t>
            </a:r>
            <a:r>
              <a:rPr lang="en-GB" dirty="0" err="1" smtClean="0"/>
              <a:t>Leyser</a:t>
            </a:r>
            <a:r>
              <a:rPr lang="en-GB" dirty="0" smtClean="0"/>
              <a:t>, director of the Sainsbury Laboratory at the University of Cambridge, said this might be because at the moment the assessment criteria in science revolve around the individual. “People have stopped thinking about the scientific enterprise,” she said.</a:t>
            </a:r>
          </a:p>
          <a:p>
            <a:r>
              <a:rPr lang="en-GB" dirty="0" smtClean="0"/>
              <a:t>“If someone criticises your work, that is a jolly good thing; and if it turns out you are wrong, that is excellent because then you have disproved your hypothesis and can move forward,” she added.</a:t>
            </a:r>
          </a:p>
          <a:p>
            <a:r>
              <a:rPr lang="en-GB" dirty="0" smtClean="0"/>
              <a:t>Such issues are “fundamental to the philosophy of science” and to research progress. But they are now “associated with negative impact on people’s careers”, she explained.</a:t>
            </a:r>
          </a:p>
          <a:p>
            <a:r>
              <a:rPr lang="en-GB" dirty="0" smtClean="0">
                <a:hlinkClick r:id="rId4"/>
              </a:rPr>
              <a:t>holly.else@tesglobal.com</a:t>
            </a:r>
            <a:endParaRPr lang="en-GB" dirty="0" smtClean="0"/>
          </a:p>
          <a:p>
            <a:endParaRPr lang="en-GB" dirty="0"/>
          </a:p>
        </p:txBody>
      </p:sp>
      <p:sp>
        <p:nvSpPr>
          <p:cNvPr id="4" name="Slide Number Placeholder 3"/>
          <p:cNvSpPr>
            <a:spLocks noGrp="1"/>
          </p:cNvSpPr>
          <p:nvPr>
            <p:ph type="sldNum" sz="quarter" idx="10"/>
          </p:nvPr>
        </p:nvSpPr>
        <p:spPr/>
        <p:txBody>
          <a:bodyPr/>
          <a:lstStyle/>
          <a:p>
            <a:fld id="{6B37C837-5377-6648-AD34-4D4FC0F568FB}" type="slidenum">
              <a:rPr lang="en-GB" smtClean="0"/>
              <a:pPr/>
              <a:t>17</a:t>
            </a:fld>
            <a:endParaRPr lang="en-GB" dirty="0"/>
          </a:p>
        </p:txBody>
      </p:sp>
    </p:spTree>
    <p:extLst>
      <p:ext uri="{BB962C8B-B14F-4D97-AF65-F5344CB8AC3E}">
        <p14:creationId xmlns:p14="http://schemas.microsoft.com/office/powerpoint/2010/main" val="387954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dirty="0" smtClean="0"/>
              <a:t>Replace with</a:t>
            </a:r>
            <a:r>
              <a:rPr lang="en-GB" sz="1600" baseline="0" dirty="0" smtClean="0"/>
              <a:t> a workflow?</a:t>
            </a:r>
            <a:endParaRPr lang="en-GB" sz="1600" dirty="0" smtClean="0"/>
          </a:p>
          <a:p>
            <a:pPr marL="0" indent="0">
              <a:buFont typeface="Arial" panose="020B0604020202020204" pitchFamily="34" charset="0"/>
              <a:buNone/>
            </a:pPr>
            <a:endParaRPr lang="en-GB" sz="1600" dirty="0" smtClean="0"/>
          </a:p>
          <a:p>
            <a:pPr marL="0" indent="0">
              <a:buFont typeface="Arial" panose="020B0604020202020204" pitchFamily="34" charset="0"/>
              <a:buNone/>
            </a:pPr>
            <a:r>
              <a:rPr lang="en-GB" sz="1600" dirty="0" err="1" smtClean="0"/>
              <a:t>Fixivity</a:t>
            </a:r>
            <a:r>
              <a:rPr lang="en-GB" sz="1600" dirty="0" smtClean="0"/>
              <a:t> - Liveness</a:t>
            </a:r>
          </a:p>
          <a:p>
            <a:r>
              <a:rPr lang="en-GB" sz="1200" dirty="0" smtClean="0"/>
              <a:t>New/updated/deprecated methods, datasets, services, codes, h/w</a:t>
            </a:r>
          </a:p>
          <a:p>
            <a:r>
              <a:rPr lang="en-GB" sz="1200" dirty="0" smtClean="0"/>
              <a:t>Snapshots</a:t>
            </a:r>
          </a:p>
          <a:p>
            <a:pPr marL="57150" indent="0">
              <a:buFont typeface="Arial" panose="020B0604020202020204" pitchFamily="34" charset="0"/>
              <a:buNone/>
            </a:pPr>
            <a:r>
              <a:rPr lang="en-GB" sz="1600" dirty="0" smtClean="0"/>
              <a:t>Dependency – Containment</a:t>
            </a:r>
          </a:p>
          <a:p>
            <a:pPr marL="514350" indent="-457200"/>
            <a:r>
              <a:rPr lang="en-GB" sz="1200" dirty="0" smtClean="0"/>
              <a:t>Streams, non-portable data/software, 3</a:t>
            </a:r>
            <a:r>
              <a:rPr lang="en-GB" sz="1200" baseline="30000" dirty="0" smtClean="0"/>
              <a:t>rd</a:t>
            </a:r>
            <a:r>
              <a:rPr lang="en-GB" sz="1200" dirty="0" smtClean="0"/>
              <a:t> party services, supercomputer access, licensing restrictions….</a:t>
            </a:r>
          </a:p>
          <a:p>
            <a:pPr marL="514350" indent="-457200"/>
            <a:r>
              <a:rPr lang="en-GB" sz="1200" dirty="0" smtClean="0"/>
              <a:t>Locally contained and maintained</a:t>
            </a:r>
          </a:p>
          <a:p>
            <a:pPr marL="514350" indent="-457200"/>
            <a:r>
              <a:rPr lang="en-GB" sz="1200" dirty="0" smtClean="0"/>
              <a:t>External dependencies</a:t>
            </a:r>
          </a:p>
          <a:p>
            <a:pPr marL="57150" indent="0">
              <a:buFont typeface="Arial" panose="020B0604020202020204" pitchFamily="34" charset="0"/>
              <a:buNone/>
            </a:pPr>
            <a:r>
              <a:rPr lang="en-GB" sz="1600" dirty="0" smtClean="0"/>
              <a:t>Transparency</a:t>
            </a:r>
          </a:p>
          <a:p>
            <a:pPr marL="514350" indent="-457200"/>
            <a:r>
              <a:rPr lang="en-GB" sz="1200" dirty="0" err="1" smtClean="0"/>
              <a:t>Blackboxes</a:t>
            </a:r>
            <a:r>
              <a:rPr lang="en-GB" sz="1200" dirty="0" smtClean="0"/>
              <a:t>, proprietary  software, manual steps</a:t>
            </a:r>
          </a:p>
          <a:p>
            <a:pPr marL="57150" indent="0">
              <a:buFont typeface="Arial" panose="020B0604020202020204" pitchFamily="34" charset="0"/>
              <a:buNone/>
            </a:pPr>
            <a:r>
              <a:rPr lang="en-GB" sz="1600" dirty="0" smtClean="0"/>
              <a:t>Robustness</a:t>
            </a:r>
          </a:p>
          <a:p>
            <a:pPr marL="514350" indent="-457200"/>
            <a:r>
              <a:rPr lang="en-GB" sz="1200" dirty="0" smtClean="0"/>
              <a:t>Bounds of use</a:t>
            </a:r>
          </a:p>
          <a:p>
            <a:pPr marL="514350" indent="-457200"/>
            <a:r>
              <a:rPr lang="en-GB" sz="1200" dirty="0" smtClean="0"/>
              <a:t>Stochastics, non-</a:t>
            </a:r>
            <a:r>
              <a:rPr lang="en-GB" sz="1200" dirty="0" err="1" smtClean="0"/>
              <a:t>deterministics</a:t>
            </a:r>
            <a:r>
              <a:rPr lang="en-GB" sz="1200" dirty="0" smtClean="0"/>
              <a:t>, contexts</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19</a:t>
            </a:fld>
            <a:endParaRPr lang="en-GB"/>
          </a:p>
        </p:txBody>
      </p:sp>
    </p:spTree>
    <p:extLst>
      <p:ext uri="{BB962C8B-B14F-4D97-AF65-F5344CB8AC3E}">
        <p14:creationId xmlns:p14="http://schemas.microsoft.com/office/powerpoint/2010/main" val="3175902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Like BCO domains</a:t>
            </a:r>
            <a:r>
              <a:rPr lang="en-GB" baseline="0" dirty="0" smtClean="0"/>
              <a:t> </a:t>
            </a:r>
          </a:p>
          <a:p>
            <a:endParaRPr lang="en-GB" dirty="0"/>
          </a:p>
        </p:txBody>
      </p:sp>
      <p:sp>
        <p:nvSpPr>
          <p:cNvPr id="4" name="Slide Number Placeholder 3"/>
          <p:cNvSpPr>
            <a:spLocks noGrp="1"/>
          </p:cNvSpPr>
          <p:nvPr>
            <p:ph type="sldNum" sz="quarter" idx="10"/>
          </p:nvPr>
        </p:nvSpPr>
        <p:spPr/>
        <p:txBody>
          <a:bodyPr/>
          <a:lstStyle/>
          <a:p>
            <a:fld id="{437562C7-0592-4751-944E-84E3AFCFE222}" type="slidenum">
              <a:rPr lang="en-GB" smtClean="0"/>
              <a:t>20</a:t>
            </a:fld>
            <a:endParaRPr lang="en-GB"/>
          </a:p>
        </p:txBody>
      </p:sp>
    </p:spTree>
    <p:extLst>
      <p:ext uri="{BB962C8B-B14F-4D97-AF65-F5344CB8AC3E}">
        <p14:creationId xmlns:p14="http://schemas.microsoft.com/office/powerpoint/2010/main" val="159021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Come back</a:t>
            </a:r>
            <a:r>
              <a:rPr lang="en-GB" baseline="0" dirty="0" smtClean="0"/>
              <a:t> to this later.</a:t>
            </a:r>
            <a:endParaRPr lang="en-GB" dirty="0" smtClean="0"/>
          </a:p>
          <a:p>
            <a:endParaRPr lang="en-GB" dirty="0" smtClean="0"/>
          </a:p>
          <a:p>
            <a:r>
              <a:rPr lang="en-GB" b="1" dirty="0" smtClean="0"/>
              <a:t>Fast </a:t>
            </a:r>
            <a:r>
              <a:rPr lang="en-GB" b="1" dirty="0" smtClean="0"/>
              <a:t>Healthcare Interoperability Resources</a:t>
            </a:r>
            <a:r>
              <a:rPr lang="en-GB" dirty="0" smtClean="0"/>
              <a:t> (</a:t>
            </a:r>
            <a:r>
              <a:rPr lang="en-GB" b="1" dirty="0" smtClean="0"/>
              <a:t>FHIR</a:t>
            </a:r>
            <a:r>
              <a:rPr lang="en-GB" dirty="0" smtClean="0"/>
              <a:t>, pronounced "fire") is a draft standard describing data formats and elements (known as "resources") and an </a:t>
            </a:r>
            <a:r>
              <a:rPr lang="en-GB" dirty="0" smtClean="0">
                <a:hlinkClick r:id="rId3" tooltip="Application programming interface"/>
              </a:rPr>
              <a:t>application programming interface</a:t>
            </a:r>
            <a:r>
              <a:rPr lang="en-GB" dirty="0" smtClean="0"/>
              <a:t> (API) for exchanging </a:t>
            </a:r>
            <a:r>
              <a:rPr lang="en-GB" dirty="0" smtClean="0">
                <a:hlinkClick r:id="rId4" tooltip="Electronic health record"/>
              </a:rPr>
              <a:t>electronic health records</a:t>
            </a:r>
            <a:r>
              <a:rPr lang="en-GB" dirty="0" smtClean="0"/>
              <a:t>. The standard was created by the </a:t>
            </a:r>
            <a:r>
              <a:rPr lang="en-GB" dirty="0" smtClean="0">
                <a:hlinkClick r:id="rId5" tooltip="Health Level Seven International"/>
              </a:rPr>
              <a:t>Health Level Seven International</a:t>
            </a:r>
            <a:r>
              <a:rPr lang="en-GB" dirty="0" smtClean="0"/>
              <a:t> (HL7) health-care standards </a:t>
            </a:r>
            <a:endParaRPr lang="en-GB" dirty="0" smtClean="0"/>
          </a:p>
          <a:p>
            <a:r>
              <a:rPr lang="en-GB" b="1" dirty="0" smtClean="0"/>
              <a:t>Enabling </a:t>
            </a:r>
            <a:r>
              <a:rPr lang="en-GB" b="1" dirty="0" smtClean="0"/>
              <a:t>Precision Medicine via standard communication of NGS provenance, analysis, and results</a:t>
            </a:r>
          </a:p>
          <a:p>
            <a:r>
              <a:rPr lang="en-GB" dirty="0" err="1" smtClean="0"/>
              <a:t>doi</a:t>
            </a:r>
            <a:r>
              <a:rPr lang="en-GB" dirty="0" smtClean="0"/>
              <a:t>: https://doi.org/10.1101/191783 </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21</a:t>
            </a:fld>
            <a:endParaRPr lang="en-GB"/>
          </a:p>
        </p:txBody>
      </p:sp>
    </p:spTree>
    <p:extLst>
      <p:ext uri="{BB962C8B-B14F-4D97-AF65-F5344CB8AC3E}">
        <p14:creationId xmlns:p14="http://schemas.microsoft.com/office/powerpoint/2010/main" val="1259124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ROs combine containers and incremental </a:t>
            </a:r>
            <a:r>
              <a:rPr lang="en-GB" dirty="0" smtClean="0"/>
              <a:t>metadata</a:t>
            </a:r>
            <a:endParaRPr lang="en-GB" dirty="0" smtClean="0"/>
          </a:p>
          <a:p>
            <a:r>
              <a:rPr lang="en-GB" dirty="0" smtClean="0"/>
              <a:t>Like </a:t>
            </a:r>
            <a:r>
              <a:rPr lang="en-GB" dirty="0" err="1" smtClean="0"/>
              <a:t>DataONE</a:t>
            </a:r>
            <a:r>
              <a:rPr lang="en-GB" baseline="0" dirty="0" smtClean="0"/>
              <a:t> Packages</a:t>
            </a:r>
          </a:p>
          <a:p>
            <a:r>
              <a:rPr lang="en-GB" baseline="0" dirty="0" smtClean="0"/>
              <a:t>Its all about the metadata</a:t>
            </a:r>
            <a:endParaRPr lang="en-GB" dirty="0"/>
          </a:p>
        </p:txBody>
      </p:sp>
      <p:sp>
        <p:nvSpPr>
          <p:cNvPr id="4" name="Slide Number Placeholder 3"/>
          <p:cNvSpPr>
            <a:spLocks noGrp="1"/>
          </p:cNvSpPr>
          <p:nvPr>
            <p:ph type="sldNum" sz="quarter" idx="10"/>
          </p:nvPr>
        </p:nvSpPr>
        <p:spPr/>
        <p:txBody>
          <a:bodyPr/>
          <a:lstStyle/>
          <a:p>
            <a:fld id="{D7279C5E-F28E-40C1-8D89-B66E2D495E68}" type="slidenum">
              <a:rPr lang="en-GB" smtClean="0"/>
              <a:t>23</a:t>
            </a:fld>
            <a:endParaRPr lang="en-GB"/>
          </a:p>
        </p:txBody>
      </p:sp>
    </p:spTree>
    <p:extLst>
      <p:ext uri="{BB962C8B-B14F-4D97-AF65-F5344CB8AC3E}">
        <p14:creationId xmlns:p14="http://schemas.microsoft.com/office/powerpoint/2010/main" val="4031029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And many other solutions….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u="sng" dirty="0" smtClean="0">
                <a:solidFill>
                  <a:srgbClr val="2C3841"/>
                </a:solidFill>
                <a:latin typeface="Corbel" panose="020B0503020204020204" pitchFamily="34" charset="0"/>
                <a:cs typeface="Corbel"/>
                <a:hlinkClick r:id="rId3"/>
              </a:rPr>
              <a:t>http://bioboxes.org</a:t>
            </a:r>
            <a:endParaRPr lang="en-GB" sz="1200" dirty="0" smtClean="0">
              <a:latin typeface="Corbel" panose="020B0503020204020204" pitchFamily="34" charset="0"/>
            </a:endParaRPr>
          </a:p>
          <a:p>
            <a:endParaRPr lang="en-GB" dirty="0"/>
          </a:p>
        </p:txBody>
      </p:sp>
      <p:sp>
        <p:nvSpPr>
          <p:cNvPr id="4" name="Slide Number Placeholder 3"/>
          <p:cNvSpPr>
            <a:spLocks noGrp="1"/>
          </p:cNvSpPr>
          <p:nvPr>
            <p:ph type="sldNum" sz="quarter" idx="10"/>
          </p:nvPr>
        </p:nvSpPr>
        <p:spPr/>
        <p:txBody>
          <a:bodyPr/>
          <a:lstStyle/>
          <a:p>
            <a:fld id="{49AA24CE-88BD-4CF2-8C31-9095B9C8D162}" type="slidenum">
              <a:rPr lang="en-GB" smtClean="0"/>
              <a:t>24</a:t>
            </a:fld>
            <a:endParaRPr lang="en-GB"/>
          </a:p>
        </p:txBody>
      </p:sp>
    </p:spTree>
    <p:extLst>
      <p:ext uri="{BB962C8B-B14F-4D97-AF65-F5344CB8AC3E}">
        <p14:creationId xmlns:p14="http://schemas.microsoft.com/office/powerpoint/2010/main" val="1209897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a:t>
            </a:r>
            <a:r>
              <a:rPr lang="en-GB" dirty="0" smtClean="0"/>
              <a:t>://www.w3.org/TR/annotation-vocab</a:t>
            </a:r>
            <a:r>
              <a:rPr lang="en-GB" dirty="0" smtClean="0"/>
              <a:t>/</a:t>
            </a:r>
            <a:endParaRPr lang="en-GB" dirty="0" smtClean="0"/>
          </a:p>
        </p:txBody>
      </p:sp>
      <p:sp>
        <p:nvSpPr>
          <p:cNvPr id="4" name="Slide Number Placeholder 3"/>
          <p:cNvSpPr>
            <a:spLocks noGrp="1"/>
          </p:cNvSpPr>
          <p:nvPr>
            <p:ph type="sldNum" sz="quarter" idx="10"/>
          </p:nvPr>
        </p:nvSpPr>
        <p:spPr/>
        <p:txBody>
          <a:bodyPr/>
          <a:lstStyle/>
          <a:p>
            <a:fld id="{09F2B2FD-8BB2-4057-9F1F-981D2A4C3873}" type="slidenum">
              <a:rPr lang="en-GB" smtClean="0"/>
              <a:t>25</a:t>
            </a:fld>
            <a:endParaRPr lang="en-GB"/>
          </a:p>
        </p:txBody>
      </p:sp>
    </p:spTree>
    <p:extLst>
      <p:ext uri="{BB962C8B-B14F-4D97-AF65-F5344CB8AC3E}">
        <p14:creationId xmlns:p14="http://schemas.microsoft.com/office/powerpoint/2010/main" val="234315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Analogy</a:t>
            </a:r>
          </a:p>
          <a:p>
            <a:r>
              <a:rPr lang="en-GB" dirty="0" smtClean="0"/>
              <a:t>Emotional</a:t>
            </a:r>
            <a:r>
              <a:rPr lang="en-GB" baseline="0" dirty="0" smtClean="0"/>
              <a:t> appeal</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a:t>
            </a:fld>
            <a:endParaRPr lang="en-GB"/>
          </a:p>
        </p:txBody>
      </p:sp>
    </p:spTree>
    <p:extLst>
      <p:ext uri="{BB962C8B-B14F-4D97-AF65-F5344CB8AC3E}">
        <p14:creationId xmlns:p14="http://schemas.microsoft.com/office/powerpoint/2010/main" val="1560155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26</a:t>
            </a:fld>
            <a:endParaRPr lang="en-GB"/>
          </a:p>
        </p:txBody>
      </p:sp>
    </p:spTree>
    <p:extLst>
      <p:ext uri="{BB962C8B-B14F-4D97-AF65-F5344CB8AC3E}">
        <p14:creationId xmlns:p14="http://schemas.microsoft.com/office/powerpoint/2010/main" val="2343158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27</a:t>
            </a:fld>
            <a:endParaRPr lang="en-GB"/>
          </a:p>
        </p:txBody>
      </p:sp>
    </p:spTree>
    <p:extLst>
      <p:ext uri="{BB962C8B-B14F-4D97-AF65-F5344CB8AC3E}">
        <p14:creationId xmlns:p14="http://schemas.microsoft.com/office/powerpoint/2010/main" val="234315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28</a:t>
            </a:fld>
            <a:endParaRPr lang="en-GB"/>
          </a:p>
        </p:txBody>
      </p:sp>
    </p:spTree>
    <p:extLst>
      <p:ext uri="{BB962C8B-B14F-4D97-AF65-F5344CB8AC3E}">
        <p14:creationId xmlns:p14="http://schemas.microsoft.com/office/powerpoint/2010/main" val="2305964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JERM and DC Terms and so on in those nested </a:t>
            </a:r>
            <a:r>
              <a:rPr lang="en-GB" dirty="0" err="1" smtClean="0"/>
              <a:t>metadata.rdf</a:t>
            </a:r>
            <a:r>
              <a:rPr lang="en-GB" dirty="0" smtClean="0"/>
              <a:t> files - one per SEEK resource that is part of the investigation</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29</a:t>
            </a:fld>
            <a:endParaRPr lang="en-GB"/>
          </a:p>
        </p:txBody>
      </p:sp>
    </p:spTree>
    <p:extLst>
      <p:ext uri="{BB962C8B-B14F-4D97-AF65-F5344CB8AC3E}">
        <p14:creationId xmlns:p14="http://schemas.microsoft.com/office/powerpoint/2010/main" val="2132626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Checklist checks what annotations should be there</a:t>
            </a:r>
          </a:p>
          <a:p>
            <a:r>
              <a:rPr lang="en-GB" dirty="0" smtClean="0"/>
              <a:t>Some will be word docs </a:t>
            </a:r>
          </a:p>
          <a:p>
            <a:r>
              <a:rPr lang="en-GB" dirty="0" smtClean="0"/>
              <a:t>Some will RDF Graphs extracted from, say CWL,</a:t>
            </a:r>
          </a:p>
          <a:p>
            <a:r>
              <a:rPr lang="en-GB" dirty="0" smtClean="0"/>
              <a:t>“there has to be a CWL file”</a:t>
            </a:r>
          </a:p>
          <a:p>
            <a:r>
              <a:rPr lang="en-GB" dirty="0" smtClean="0"/>
              <a:t>Turtles all the way down</a:t>
            </a:r>
          </a:p>
          <a:p>
            <a:r>
              <a:rPr lang="en-GB" dirty="0" smtClean="0"/>
              <a:t>Currently CWL in a RO (with the files)</a:t>
            </a:r>
          </a:p>
          <a:p>
            <a:r>
              <a:rPr lang="en-GB" dirty="0" smtClean="0"/>
              <a:t>A CWL RO has the parts exposed.</a:t>
            </a:r>
          </a:p>
          <a:p>
            <a:endParaRPr lang="en-GB" dirty="0" smtClean="0"/>
          </a:p>
          <a:p>
            <a:r>
              <a:rPr lang="en-GB" b="1" dirty="0" smtClean="0"/>
              <a:t>Version</a:t>
            </a:r>
            <a:r>
              <a:rPr lang="en-GB" b="1" baseline="0" dirty="0" smtClean="0"/>
              <a:t> and provenance in the RO model</a:t>
            </a:r>
          </a:p>
          <a:p>
            <a:r>
              <a:rPr lang="en-GB" b="1" baseline="0" dirty="0" smtClean="0"/>
              <a:t>Checklists in the annotations</a:t>
            </a:r>
            <a:endParaRPr lang="en-GB" b="1" dirty="0"/>
          </a:p>
        </p:txBody>
      </p:sp>
      <p:sp>
        <p:nvSpPr>
          <p:cNvPr id="4" name="Slide Number Placeholder 3"/>
          <p:cNvSpPr>
            <a:spLocks noGrp="1"/>
          </p:cNvSpPr>
          <p:nvPr>
            <p:ph type="sldNum" sz="quarter" idx="10"/>
          </p:nvPr>
        </p:nvSpPr>
        <p:spPr/>
        <p:txBody>
          <a:bodyPr/>
          <a:lstStyle/>
          <a:p>
            <a:fld id="{09F2B2FD-8BB2-4057-9F1F-981D2A4C3873}" type="slidenum">
              <a:rPr lang="en-GB" smtClean="0"/>
              <a:t>31</a:t>
            </a:fld>
            <a:endParaRPr lang="en-GB"/>
          </a:p>
        </p:txBody>
      </p:sp>
    </p:spTree>
    <p:extLst>
      <p:ext uri="{BB962C8B-B14F-4D97-AF65-F5344CB8AC3E}">
        <p14:creationId xmlns:p14="http://schemas.microsoft.com/office/powerpoint/2010/main" val="1838623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060" rtl="0" eaLnBrk="1" fontAlgn="auto" latinLnBrk="0" hangingPunct="1">
              <a:lnSpc>
                <a:spcPct val="100000"/>
              </a:lnSpc>
              <a:spcBef>
                <a:spcPts val="0"/>
              </a:spcBef>
              <a:spcAft>
                <a:spcPts val="0"/>
              </a:spcAft>
              <a:buClrTx/>
              <a:buSzTx/>
              <a:buFontTx/>
              <a:buNone/>
              <a:tabLst/>
              <a:defRPr/>
            </a:pPr>
            <a:r>
              <a:rPr lang="en-GB" dirty="0" err="1" smtClean="0"/>
              <a:t>DataCatalog</a:t>
            </a:r>
            <a:r>
              <a:rPr lang="en-GB" dirty="0" smtClean="0"/>
              <a:t> and Datasets are relevant</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33</a:t>
            </a:fld>
            <a:endParaRPr lang="en-GB"/>
          </a:p>
        </p:txBody>
      </p:sp>
    </p:spTree>
    <p:extLst>
      <p:ext uri="{BB962C8B-B14F-4D97-AF65-F5344CB8AC3E}">
        <p14:creationId xmlns:p14="http://schemas.microsoft.com/office/powerpoint/2010/main" val="2014503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Mandatory</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34</a:t>
            </a:fld>
            <a:endParaRPr lang="en-GB"/>
          </a:p>
        </p:txBody>
      </p:sp>
    </p:spTree>
    <p:extLst>
      <p:ext uri="{BB962C8B-B14F-4D97-AF65-F5344CB8AC3E}">
        <p14:creationId xmlns:p14="http://schemas.microsoft.com/office/powerpoint/2010/main" val="3252595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Revise</a:t>
            </a:r>
          </a:p>
          <a:p>
            <a:r>
              <a:rPr lang="en-GB" dirty="0" smtClean="0"/>
              <a:t>Citation</a:t>
            </a:r>
          </a:p>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t>Library</a:t>
            </a:r>
          </a:p>
          <a:p>
            <a:r>
              <a:rPr lang="en-GB" dirty="0" smtClean="0"/>
              <a:t>Experiment</a:t>
            </a:r>
          </a:p>
          <a:p>
            <a:r>
              <a:rPr lang="en-GB" dirty="0" smtClean="0"/>
              <a:t>Bio specific</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35</a:t>
            </a:fld>
            <a:endParaRPr lang="en-GB"/>
          </a:p>
        </p:txBody>
      </p:sp>
    </p:spTree>
    <p:extLst>
      <p:ext uri="{BB962C8B-B14F-4D97-AF65-F5344CB8AC3E}">
        <p14:creationId xmlns:p14="http://schemas.microsoft.com/office/powerpoint/2010/main" val="1688715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ShEx</a:t>
            </a:r>
            <a:r>
              <a:rPr lang="en-GB" dirty="0" smtClean="0"/>
              <a:t> doesn’t do linking</a:t>
            </a:r>
          </a:p>
          <a:p>
            <a:endParaRPr lang="en-GB" dirty="0" smtClean="0"/>
          </a:p>
          <a:p>
            <a:r>
              <a:rPr lang="en-GB" dirty="0" smtClean="0"/>
              <a:t>http://www.rohub.org/portal/ro?ro=http://sandbox.rohub.org/rodl/ROs/IPWV_Iceland/ no entries</a:t>
            </a:r>
          </a:p>
          <a:p>
            <a:r>
              <a:rPr lang="en-GB" dirty="0" smtClean="0"/>
              <a:t>Its like a </a:t>
            </a:r>
            <a:r>
              <a:rPr lang="en-GB" dirty="0" err="1" smtClean="0"/>
              <a:t>myExperiment</a:t>
            </a:r>
            <a:r>
              <a:rPr lang="en-GB" dirty="0" smtClean="0"/>
              <a:t> Pack</a:t>
            </a:r>
          </a:p>
          <a:p>
            <a:r>
              <a:rPr lang="en-GB" dirty="0" smtClean="0"/>
              <a:t>but with a checker</a:t>
            </a:r>
          </a:p>
          <a:p>
            <a:endParaRPr lang="en-GB" dirty="0" smtClean="0"/>
          </a:p>
          <a:p>
            <a:r>
              <a:rPr lang="en-GB" dirty="0" smtClean="0"/>
              <a:t>http://www.rohub.org/portal/ro?ro=http://sandbox.rohub.org/rodl/ROs/HD_chromatin_analysis/</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36</a:t>
            </a:fld>
            <a:endParaRPr lang="en-GB"/>
          </a:p>
        </p:txBody>
      </p:sp>
    </p:spTree>
    <p:extLst>
      <p:ext uri="{BB962C8B-B14F-4D97-AF65-F5344CB8AC3E}">
        <p14:creationId xmlns:p14="http://schemas.microsoft.com/office/powerpoint/2010/main" val="1927960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latin typeface="Corbel" panose="020B0503020204020204" pitchFamily="34" charset="0"/>
              </a:rPr>
              <a:t>Use with JSON schema</a:t>
            </a:r>
          </a:p>
          <a:p>
            <a:pPr marL="0" marR="0" indent="0" algn="l" defTabSz="91406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t>They are separate approaches. </a:t>
            </a:r>
          </a:p>
          <a:p>
            <a:pPr marL="0" marR="0" indent="0" algn="l" defTabSz="914060" rtl="0" eaLnBrk="1" fontAlgn="auto" latinLnBrk="0" hangingPunct="1">
              <a:lnSpc>
                <a:spcPct val="100000"/>
              </a:lnSpc>
              <a:spcBef>
                <a:spcPts val="0"/>
              </a:spcBef>
              <a:spcAft>
                <a:spcPts val="0"/>
              </a:spcAft>
              <a:buClrTx/>
              <a:buSzTx/>
              <a:buFontTx/>
              <a:buNone/>
              <a:tabLst/>
              <a:defRPr/>
            </a:pPr>
            <a:r>
              <a:rPr lang="en-GB" dirty="0" err="1" smtClean="0"/>
              <a:t>ShEx</a:t>
            </a:r>
            <a:r>
              <a:rPr lang="en-GB" dirty="0" smtClean="0"/>
              <a:t> is a pattern language with its own syntax that looks kind of like SPARQL. SHACL on the other hand is expressed as rules in RDF, and is more similar to declarative languages like XSLT and </a:t>
            </a:r>
            <a:r>
              <a:rPr lang="en-GB" dirty="0" err="1" smtClean="0"/>
              <a:t>Prolog</a:t>
            </a:r>
            <a:r>
              <a:rPr lang="en-GB" dirty="0" smtClean="0"/>
              <a:t> as it has a fixed traversal pattern (which can be used to instance to build XML or JSON while it trundles along)</a:t>
            </a:r>
          </a:p>
          <a:p>
            <a:pPr marL="0" marR="0" indent="0" algn="l" defTabSz="914060" rtl="0" eaLnBrk="1" fontAlgn="auto" latinLnBrk="0" hangingPunct="1">
              <a:lnSpc>
                <a:spcPct val="100000"/>
              </a:lnSpc>
              <a:spcBef>
                <a:spcPts val="0"/>
              </a:spcBef>
              <a:spcAft>
                <a:spcPts val="0"/>
              </a:spcAft>
              <a:buClrTx/>
              <a:buSzTx/>
              <a:buFontTx/>
              <a:buNone/>
              <a:tabLst/>
              <a:defRPr/>
            </a:pPr>
            <a:endParaRPr lang="en-GB" dirty="0" smtClean="0"/>
          </a:p>
          <a:p>
            <a:r>
              <a:rPr lang="en-GB" b="1" dirty="0" smtClean="0"/>
              <a:t>Shape Expressions</a:t>
            </a:r>
            <a:r>
              <a:rPr lang="en-GB" dirty="0" smtClean="0"/>
              <a:t> (</a:t>
            </a:r>
            <a:r>
              <a:rPr lang="en-GB" b="1" dirty="0" err="1" smtClean="0"/>
              <a:t>ShEx</a:t>
            </a:r>
            <a:r>
              <a:rPr lang="en-GB" dirty="0" smtClean="0"/>
              <a:t>) language describes RDF graph structures. These descriptions identify predicates and their associated cardinalities and datatypes. </a:t>
            </a:r>
            <a:r>
              <a:rPr lang="en-GB" dirty="0" err="1" smtClean="0"/>
              <a:t>ShEx</a:t>
            </a:r>
            <a:r>
              <a:rPr lang="en-GB" dirty="0" smtClean="0"/>
              <a:t> shapes can be used to communicate data structures associated with some process or interface, generate or validate data, or drive user interfaces. It is intended to: </a:t>
            </a:r>
          </a:p>
          <a:p>
            <a:r>
              <a:rPr lang="en-GB" dirty="0" smtClean="0"/>
              <a:t>validate RDF documents. </a:t>
            </a:r>
          </a:p>
          <a:p>
            <a:r>
              <a:rPr lang="en-GB" dirty="0" smtClean="0"/>
              <a:t>communicate expected graph patterns for interfaces. </a:t>
            </a:r>
          </a:p>
          <a:p>
            <a:r>
              <a:rPr lang="en-GB" dirty="0" smtClean="0"/>
              <a:t>generate user interface forms and interface code. </a:t>
            </a:r>
          </a:p>
          <a:p>
            <a:endParaRPr lang="en-GB" dirty="0" smtClean="0"/>
          </a:p>
          <a:p>
            <a:r>
              <a:rPr lang="en-GB" b="1" dirty="0" smtClean="0"/>
              <a:t>SHACL Shapes Constraint Language</a:t>
            </a:r>
            <a:r>
              <a:rPr lang="en-GB" dirty="0" smtClean="0"/>
              <a:t>, a language for validating RDF graphs against a set of conditions. These conditions are provided as shapes and other constructs expressed in the form of an RDF graph. RDF graphs that are used in this manner are called "shapes graphs" in SHACL and the RDF graphs that are validated against a shapes graph are called "data graphs". As SHACL shape graphs are used to validate that data graphs satisfy a set of conditions they can also be viewed as a description of the data graphs that do satisfy these conditions. Such descriptions may be used for a variety of purposes beside validation, including user interface building, code generation and data integration. </a:t>
            </a:r>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37</a:t>
            </a:fld>
            <a:endParaRPr lang="en-GB"/>
          </a:p>
        </p:txBody>
      </p:sp>
    </p:spTree>
    <p:extLst>
      <p:ext uri="{BB962C8B-B14F-4D97-AF65-F5344CB8AC3E}">
        <p14:creationId xmlns:p14="http://schemas.microsoft.com/office/powerpoint/2010/main" val="229557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D41E5E-99BA-4CF9-9176-EA337B2966B6}" type="slidenum">
              <a:rPr lang="en-GB" smtClean="0"/>
              <a:t>4</a:t>
            </a:fld>
            <a:endParaRPr lang="en-GB"/>
          </a:p>
        </p:txBody>
      </p:sp>
    </p:spTree>
    <p:extLst>
      <p:ext uri="{BB962C8B-B14F-4D97-AF65-F5344CB8AC3E}">
        <p14:creationId xmlns:p14="http://schemas.microsoft.com/office/powerpoint/2010/main" val="945329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while the BCO references</a:t>
            </a:r>
            <a:r>
              <a:rPr lang="en-GB" baseline="0" dirty="0"/>
              <a:t> these resources in several places in its JSON structure, some may also be indirectly referenced. For instance the CWL workflow might reference particular Docker images that capture the Python version to use. </a:t>
            </a:r>
          </a:p>
          <a:p>
            <a:r>
              <a:rPr lang="en-GB" baseline="0" dirty="0"/>
              <a:t>W3C PROV files might be provided, which can explain more detailed provenance of workflows; this might however become specific to the workflow engine used, and might not be directly identified all the resources seen in the BCO. </a:t>
            </a:r>
          </a:p>
          <a:p>
            <a:r>
              <a:rPr lang="en-GB" baseline="0" dirty="0"/>
              <a:t>While we can identify authors with ORCID, they might author different parts of the BCO. If you made a clever Python script used by a BCO, then it is only FAIR that you should be attributed – even if you were nowhere in the vicinity when the BCO was later created.</a:t>
            </a:r>
            <a:br>
              <a:rPr lang="en-GB" baseline="0" dirty="0"/>
            </a:br>
            <a:r>
              <a:rPr lang="en-GB" baseline="0" dirty="0"/>
              <a:t>So you can think of these pink, green and blue arrows here as each giving partial picture of what is the whole </a:t>
            </a:r>
            <a:r>
              <a:rPr lang="en-GB" baseline="0" dirty="0" err="1"/>
              <a:t>BioCompute</a:t>
            </a:r>
            <a:r>
              <a:rPr lang="en-GB" baseline="0" dirty="0"/>
              <a:t> Objects.</a:t>
            </a:r>
          </a:p>
          <a:p>
            <a:r>
              <a:rPr lang="en-GB" dirty="0"/>
              <a:t>There</a:t>
            </a:r>
            <a:r>
              <a:rPr lang="en-GB" baseline="0" dirty="0"/>
              <a:t> i</a:t>
            </a:r>
            <a:r>
              <a:rPr lang="en-GB" dirty="0"/>
              <a:t>s also the question of how to move the BCO around – the JSON has many external references</a:t>
            </a:r>
            <a:r>
              <a:rPr lang="en-GB" baseline="0" dirty="0"/>
              <a:t> as well as relative references to plain files – how can you capture it all without understanding all of the BCO spec?</a:t>
            </a:r>
          </a:p>
          <a:p>
            <a:r>
              <a:rPr lang="en-GB" baseline="0" dirty="0"/>
              <a:t>We are looking at using the </a:t>
            </a:r>
            <a:r>
              <a:rPr lang="en-GB" baseline="0" dirty="0" err="1"/>
              <a:t>BagIt</a:t>
            </a:r>
            <a:r>
              <a:rPr lang="en-GB" baseline="0" dirty="0"/>
              <a:t> Research Objects for this purpose. </a:t>
            </a:r>
          </a:p>
          <a:p>
            <a:r>
              <a:rPr lang="en-GB" baseline="0" dirty="0"/>
              <a:t>Bag-It is a digital archive format used by Library of Congress and digital repositories. It handles checksums and completeness of files, even if they are large or external. </a:t>
            </a:r>
          </a:p>
          <a:p>
            <a:r>
              <a:rPr lang="en-GB" baseline="0" dirty="0"/>
              <a:t>Research Object (RO) is a model for capturing and describing research outputs; embedding data, executables, publications, metadata, provenance and annotations.  Although it is a general model, ROs have been used in particular for capturing reproducible workflows.</a:t>
            </a:r>
          </a:p>
          <a:p>
            <a:r>
              <a:rPr lang="en-GB" baseline="0" dirty="0"/>
              <a:t>The combination of these, </a:t>
            </a:r>
            <a:r>
              <a:rPr lang="en-GB" baseline="0" dirty="0" err="1"/>
              <a:t>ro-bagit</a:t>
            </a:r>
            <a:r>
              <a:rPr lang="en-GB" baseline="0" dirty="0"/>
              <a:t> has recently used by the NIH-funded Big Data for Discovery Service for transferring and archiving very large HTS datasets in a location-independent way, so naturally this could be a good choice for how to archive BCOs.</a:t>
            </a:r>
          </a:p>
          <a:p>
            <a:r>
              <a:rPr lang="en-GB" baseline="0" dirty="0" smtClean="0"/>
              <a:t>So </a:t>
            </a:r>
            <a:r>
              <a:rPr lang="en-GB" baseline="0" dirty="0"/>
              <a:t>here the manifest of the Research Object, ties everything together. </a:t>
            </a:r>
          </a:p>
          <a:p>
            <a:endParaRPr lang="en-GB" baseline="0" dirty="0"/>
          </a:p>
          <a:p>
            <a:r>
              <a:rPr lang="en-GB" baseline="0" dirty="0"/>
              <a:t>The manifest  is in JSON-LD format – so it is Linked Data – but you don’t have to know unless you really want to – it is also just JSON.</a:t>
            </a:r>
          </a:p>
          <a:p>
            <a:endParaRPr lang="en-GB" baseline="0" dirty="0"/>
          </a:p>
          <a:p>
            <a:r>
              <a:rPr lang="en-GB" baseline="0" dirty="0"/>
              <a:t>The manifest **aggregates** all the other resources, including the BCO, but also external resources as well as outside references like identifiers.org. </a:t>
            </a:r>
          </a:p>
          <a:p>
            <a:r>
              <a:rPr lang="en-GB" baseline="0" dirty="0"/>
              <a:t>The aggregation also provide attribution and provenance of each resource, so they get the credit they deserve. This is of course also important for regulatory purposes, e.g. to check if the latest version of a tool was used.</a:t>
            </a:r>
          </a:p>
          <a:p>
            <a:r>
              <a:rPr lang="en-GB" baseline="0" dirty="0"/>
              <a:t>An important aspect of research objects is also to capture annotations, using the W3C Web Annotation Model. This allows any part of the BCO to be further described; textually or semantically; so you are not limited to what is supported by the specification of BCO or Research Object. In particular this might be where community-driven standards like </a:t>
            </a:r>
            <a:r>
              <a:rPr lang="en-GB" baseline="0" dirty="0" err="1"/>
              <a:t>BioSchemas</a:t>
            </a:r>
            <a:r>
              <a:rPr lang="en-GB" baseline="0" dirty="0"/>
              <a:t> can be used.</a:t>
            </a:r>
          </a:p>
        </p:txBody>
      </p:sp>
      <p:sp>
        <p:nvSpPr>
          <p:cNvPr id="4" name="Slide Number Placeholder 3"/>
          <p:cNvSpPr>
            <a:spLocks noGrp="1"/>
          </p:cNvSpPr>
          <p:nvPr>
            <p:ph type="sldNum" sz="quarter" idx="10"/>
          </p:nvPr>
        </p:nvSpPr>
        <p:spPr/>
        <p:txBody>
          <a:bodyPr/>
          <a:lstStyle/>
          <a:p>
            <a:fld id="{244F3016-33E5-4D33-864E-97EC66D5BCB9}" type="slidenum">
              <a:rPr lang="en-GB" smtClean="0"/>
              <a:t>38</a:t>
            </a:fld>
            <a:endParaRPr lang="en-GB"/>
          </a:p>
        </p:txBody>
      </p:sp>
    </p:spTree>
    <p:extLst>
      <p:ext uri="{BB962C8B-B14F-4D97-AF65-F5344CB8AC3E}">
        <p14:creationId xmlns:p14="http://schemas.microsoft.com/office/powerpoint/2010/main" val="470427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39</a:t>
            </a:fld>
            <a:endParaRPr lang="en-GB"/>
          </a:p>
        </p:txBody>
      </p:sp>
    </p:spTree>
    <p:extLst>
      <p:ext uri="{BB962C8B-B14F-4D97-AF65-F5344CB8AC3E}">
        <p14:creationId xmlns:p14="http://schemas.microsoft.com/office/powerpoint/2010/main" val="4088928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would be the same wherever the git commit lives. So the links can also be generated locally with a git checkout - e.g. as we're doing in the </a:t>
            </a:r>
            <a:r>
              <a:rPr lang="en-GB" dirty="0" err="1" smtClean="0"/>
              <a:t>cwltool</a:t>
            </a:r>
            <a:r>
              <a:rPr lang="en-GB" dirty="0" smtClean="0"/>
              <a:t> reference runner provenance when we need to refer to what workflow was run</a:t>
            </a:r>
          </a:p>
          <a:p>
            <a:r>
              <a:rPr lang="en-GB" dirty="0" smtClean="0"/>
              <a:t>solved the problem we had in </a:t>
            </a:r>
            <a:r>
              <a:rPr lang="en-GB" dirty="0" err="1" smtClean="0"/>
              <a:t>Taverna</a:t>
            </a:r>
            <a:r>
              <a:rPr lang="en-GB" dirty="0" smtClean="0"/>
              <a:t> where we didn't know where the workflow lived</a:t>
            </a:r>
          </a:p>
          <a:p>
            <a:r>
              <a:rPr lang="en-GB" dirty="0" smtClean="0"/>
              <a:t>we still might not know that.. but if it's a public workflow and it later is visualized, then CWL Viewer can show it</a:t>
            </a:r>
          </a:p>
          <a:p>
            <a:r>
              <a:rPr lang="en-GB" dirty="0" smtClean="0"/>
              <a:t>future-proof!</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40</a:t>
            </a:fld>
            <a:endParaRPr lang="en-GB"/>
          </a:p>
        </p:txBody>
      </p:sp>
    </p:spTree>
    <p:extLst>
      <p:ext uri="{BB962C8B-B14F-4D97-AF65-F5344CB8AC3E}">
        <p14:creationId xmlns:p14="http://schemas.microsoft.com/office/powerpoint/2010/main" val="4063825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Issues of </a:t>
            </a:r>
            <a:r>
              <a:rPr lang="en-GB" dirty="0" err="1" smtClean="0"/>
              <a:t>ShEx</a:t>
            </a:r>
            <a:endParaRPr lang="en-GB" dirty="0" smtClean="0"/>
          </a:p>
          <a:p>
            <a:r>
              <a:rPr lang="en-GB" dirty="0" smtClean="0"/>
              <a:t>Should link follow</a:t>
            </a:r>
          </a:p>
          <a:p>
            <a:r>
              <a:rPr lang="en-GB" dirty="0" smtClean="0"/>
              <a:t>Implementation of validators</a:t>
            </a:r>
          </a:p>
          <a:p>
            <a:r>
              <a:rPr lang="en-GB" dirty="0" smtClean="0"/>
              <a:t>Can’t use off the shelf validators</a:t>
            </a:r>
          </a:p>
          <a:p>
            <a:r>
              <a:rPr lang="en-GB" dirty="0" smtClean="0"/>
              <a:t>Because we can’t iterate over </a:t>
            </a:r>
            <a:r>
              <a:rPr lang="en-GB" dirty="0" err="1" smtClean="0"/>
              <a:t>whats</a:t>
            </a:r>
            <a:r>
              <a:rPr lang="en-GB" dirty="0" smtClean="0"/>
              <a:t> in the RO</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42</a:t>
            </a:fld>
            <a:endParaRPr lang="en-GB"/>
          </a:p>
        </p:txBody>
      </p:sp>
    </p:spTree>
    <p:extLst>
      <p:ext uri="{BB962C8B-B14F-4D97-AF65-F5344CB8AC3E}">
        <p14:creationId xmlns:p14="http://schemas.microsoft.com/office/powerpoint/2010/main" val="1733726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060" rtl="0" eaLnBrk="1" fontAlgn="auto" latinLnBrk="0" hangingPunct="1">
              <a:lnSpc>
                <a:spcPct val="100000"/>
              </a:lnSpc>
              <a:spcBef>
                <a:spcPts val="0"/>
              </a:spcBef>
              <a:spcAft>
                <a:spcPts val="0"/>
              </a:spcAft>
              <a:buClrTx/>
              <a:buSzTx/>
              <a:buFontTx/>
              <a:buNone/>
              <a:tabLst/>
              <a:defRPr/>
            </a:pPr>
            <a:r>
              <a:rPr lang="en-GB" sz="2400" dirty="0" smtClean="0">
                <a:latin typeface="Corbel" panose="020B0503020204020204" pitchFamily="34" charset="0"/>
              </a:rPr>
              <a:t>“if we can get it into a couple other </a:t>
            </a:r>
            <a:r>
              <a:rPr lang="en-GB" sz="2400" dirty="0" err="1" smtClean="0">
                <a:latin typeface="Corbel" panose="020B0503020204020204" pitchFamily="34" charset="0"/>
              </a:rPr>
              <a:t>impls</a:t>
            </a:r>
            <a:r>
              <a:rPr lang="en-GB" sz="2400" dirty="0" smtClean="0">
                <a:latin typeface="Corbel" panose="020B0503020204020204" pitchFamily="34" charset="0"/>
              </a:rPr>
              <a:t>, we could have it in </a:t>
            </a:r>
            <a:r>
              <a:rPr lang="en-GB" sz="2400" dirty="0" err="1" smtClean="0">
                <a:latin typeface="Corbel" panose="020B0503020204020204" pitchFamily="34" charset="0"/>
              </a:rPr>
              <a:t>shex</a:t>
            </a:r>
            <a:r>
              <a:rPr lang="en-GB" sz="2400" dirty="0" smtClean="0">
                <a:latin typeface="Corbel" panose="020B0503020204020204" pitchFamily="34" charset="0"/>
              </a:rPr>
              <a:t> 2.1”</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43</a:t>
            </a:fld>
            <a:endParaRPr lang="en-GB"/>
          </a:p>
        </p:txBody>
      </p:sp>
    </p:spTree>
    <p:extLst>
      <p:ext uri="{BB962C8B-B14F-4D97-AF65-F5344CB8AC3E}">
        <p14:creationId xmlns:p14="http://schemas.microsoft.com/office/powerpoint/2010/main" val="3388569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Acquired </a:t>
            </a:r>
          </a:p>
          <a:p>
            <a:pPr lvl="1"/>
            <a:r>
              <a:rPr lang="en-GB" dirty="0" smtClean="0">
                <a:sym typeface="Wingdings" panose="05000000000000000000" pitchFamily="2" charset="2"/>
              </a:rPr>
              <a:t>Look up URI (e.g. ORCID to author name)</a:t>
            </a:r>
          </a:p>
          <a:p>
            <a:pPr lvl="1"/>
            <a:r>
              <a:rPr lang="en-GB" dirty="0" smtClean="0">
                <a:sym typeface="Wingdings" panose="05000000000000000000" pitchFamily="2" charset="2"/>
              </a:rPr>
              <a:t>Add manually in UI, saved as independent annotations</a:t>
            </a:r>
          </a:p>
          <a:p>
            <a:r>
              <a:rPr lang="en-GB" dirty="0" smtClean="0"/>
              <a:t>	(Curator gets credit, does not touch other parts of RO)</a:t>
            </a:r>
          </a:p>
          <a:p>
            <a:endParaRPr lang="en-GB" dirty="0" smtClean="0"/>
          </a:p>
          <a:p>
            <a:r>
              <a:rPr lang="en-GB" dirty="0" smtClean="0"/>
              <a:t>Not in the RDF</a:t>
            </a:r>
          </a:p>
          <a:p>
            <a:pPr lvl="1"/>
            <a:r>
              <a:rPr lang="en-GB" dirty="0" smtClean="0">
                <a:sym typeface="Wingdings" panose="05000000000000000000" pitchFamily="2" charset="2"/>
              </a:rPr>
              <a:t>Custom post-processing, extract/convert from </a:t>
            </a:r>
            <a:r>
              <a:rPr lang="en-GB" dirty="0" smtClean="0"/>
              <a:t>domain-specific formats</a:t>
            </a:r>
          </a:p>
          <a:p>
            <a:pPr lvl="1"/>
            <a:r>
              <a:rPr lang="en-GB" dirty="0" smtClean="0">
                <a:sym typeface="Wingdings" panose="05000000000000000000" pitchFamily="2" charset="2"/>
              </a:rPr>
              <a:t>Use existing schema.org annotations</a:t>
            </a:r>
            <a:endParaRPr lang="en-GB" dirty="0" smtClean="0"/>
          </a:p>
          <a:p>
            <a:endParaRPr lang="en-GB" dirty="0" smtClean="0"/>
          </a:p>
          <a:p>
            <a:r>
              <a:rPr lang="en-GB" dirty="0" smtClean="0"/>
              <a:t>Custom namespaces</a:t>
            </a:r>
          </a:p>
          <a:p>
            <a:pPr lvl="1"/>
            <a:r>
              <a:rPr lang="en-GB" dirty="0" smtClean="0">
                <a:sym typeface="Wingdings" panose="05000000000000000000" pitchFamily="2" charset="2"/>
              </a:rPr>
              <a:t>Post-processing, adding derived annotations (e.g. SPARQL CREATE)</a:t>
            </a:r>
          </a:p>
          <a:p>
            <a:endParaRPr lang="en-GB" dirty="0" smtClean="0"/>
          </a:p>
          <a:p>
            <a:r>
              <a:rPr lang="en-GB" dirty="0" smtClean="0"/>
              <a:t>Acquired through e.g. URI look-ups </a:t>
            </a:r>
          </a:p>
          <a:p>
            <a:pPr lvl="1"/>
            <a:r>
              <a:rPr lang="en-GB" dirty="0" smtClean="0">
                <a:sym typeface="Wingdings" panose="05000000000000000000" pitchFamily="2" charset="2"/>
              </a:rPr>
              <a:t>Look up URI (e.g. ORCID to author name)</a:t>
            </a:r>
          </a:p>
          <a:p>
            <a:pPr lvl="1"/>
            <a:r>
              <a:rPr lang="en-GB" dirty="0" smtClean="0">
                <a:sym typeface="Wingdings" panose="05000000000000000000" pitchFamily="2" charset="2"/>
              </a:rPr>
              <a:t>Added through interfaces</a:t>
            </a:r>
            <a:endParaRPr lang="en-GB" dirty="0" smtClean="0"/>
          </a:p>
          <a:p>
            <a:endParaRPr lang="en-GB" dirty="0" smtClean="0"/>
          </a:p>
          <a:p>
            <a:r>
              <a:rPr lang="en-GB" dirty="0" smtClean="0"/>
              <a:t>Embedded in nested annotation resources</a:t>
            </a:r>
          </a:p>
          <a:p>
            <a:pPr lvl="1"/>
            <a:r>
              <a:rPr lang="en-GB" dirty="0" smtClean="0"/>
              <a:t>RDF Shape that indicates to follow links </a:t>
            </a:r>
          </a:p>
          <a:p>
            <a:pPr lvl="1"/>
            <a:r>
              <a:rPr lang="en-GB" dirty="0" smtClean="0"/>
              <a:t>RO pre-processing that merges to single graph</a:t>
            </a:r>
          </a:p>
          <a:p>
            <a:endParaRPr lang="en-GB" dirty="0" smtClean="0"/>
          </a:p>
        </p:txBody>
      </p:sp>
      <p:sp>
        <p:nvSpPr>
          <p:cNvPr id="4" name="Slide Number Placeholder 3"/>
          <p:cNvSpPr>
            <a:spLocks noGrp="1"/>
          </p:cNvSpPr>
          <p:nvPr>
            <p:ph type="sldNum" sz="quarter" idx="10"/>
          </p:nvPr>
        </p:nvSpPr>
        <p:spPr/>
        <p:txBody>
          <a:bodyPr/>
          <a:lstStyle/>
          <a:p>
            <a:fld id="{09F2B2FD-8BB2-4057-9F1F-981D2A4C3873}" type="slidenum">
              <a:rPr lang="en-GB" smtClean="0"/>
              <a:t>44</a:t>
            </a:fld>
            <a:endParaRPr lang="en-GB"/>
          </a:p>
        </p:txBody>
      </p:sp>
    </p:spTree>
    <p:extLst>
      <p:ext uri="{BB962C8B-B14F-4D97-AF65-F5344CB8AC3E}">
        <p14:creationId xmlns:p14="http://schemas.microsoft.com/office/powerpoint/2010/main" val="3557787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45</a:t>
            </a:fld>
            <a:endParaRPr lang="en-GB"/>
          </a:p>
        </p:txBody>
      </p:sp>
    </p:spTree>
    <p:extLst>
      <p:ext uri="{BB962C8B-B14F-4D97-AF65-F5344CB8AC3E}">
        <p14:creationId xmlns:p14="http://schemas.microsoft.com/office/powerpoint/2010/main" val="1213487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for transferring and archiving very large HTS datasets in a location-independent way, </a:t>
            </a:r>
            <a:endParaRPr lang="en-US" dirty="0"/>
          </a:p>
        </p:txBody>
      </p:sp>
      <p:sp>
        <p:nvSpPr>
          <p:cNvPr id="4" name="Slide Number Placeholder 3"/>
          <p:cNvSpPr>
            <a:spLocks noGrp="1"/>
          </p:cNvSpPr>
          <p:nvPr>
            <p:ph type="sldNum" sz="quarter" idx="10"/>
          </p:nvPr>
        </p:nvSpPr>
        <p:spPr/>
        <p:txBody>
          <a:bodyPr/>
          <a:lstStyle/>
          <a:p>
            <a:fld id="{13C89AAE-A7CF-4E74-A3B5-D059A40F66A0}" type="slidenum">
              <a:rPr lang="en-US" smtClean="0"/>
              <a:t>47</a:t>
            </a:fld>
            <a:endParaRPr lang="en-US" dirty="0"/>
          </a:p>
        </p:txBody>
      </p:sp>
    </p:spTree>
    <p:extLst>
      <p:ext uri="{BB962C8B-B14F-4D97-AF65-F5344CB8AC3E}">
        <p14:creationId xmlns:p14="http://schemas.microsoft.com/office/powerpoint/2010/main" val="1180546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dataCrate</a:t>
            </a:r>
            <a:r>
              <a:rPr lang="en-GB" dirty="0" smtClean="0"/>
              <a:t> – </a:t>
            </a:r>
            <a:r>
              <a:rPr lang="en-GB" dirty="0" err="1" smtClean="0"/>
              <a:t>BagIt</a:t>
            </a:r>
            <a:r>
              <a:rPr lang="en-GB" dirty="0" smtClean="0"/>
              <a:t> + Schema.org</a:t>
            </a:r>
          </a:p>
          <a:p>
            <a:endParaRPr lang="en-GB" dirty="0" smtClean="0"/>
          </a:p>
          <a:p>
            <a:r>
              <a:rPr lang="en-GB" dirty="0" smtClean="0"/>
              <a:t>CWL – complex types</a:t>
            </a:r>
          </a:p>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t>https://github.com/UTS-eResearch/datacrate/blob/master/spec/0.1/data_crate_specification_v0.1.md</a:t>
            </a:r>
          </a:p>
          <a:p>
            <a:endParaRPr lang="en-GB" dirty="0" smtClean="0"/>
          </a:p>
          <a:p>
            <a:r>
              <a:rPr lang="en-GB" dirty="0" smtClean="0"/>
              <a:t>they just mentioned https://github.com/UTS-eResearch/datacrate/blob/master/spec/0.1/data_crate_specification_v0.1.md on the public-scholarly-html list - a kind of </a:t>
            </a:r>
            <a:r>
              <a:rPr lang="en-GB" dirty="0" err="1" smtClean="0"/>
              <a:t>bagit</a:t>
            </a:r>
            <a:r>
              <a:rPr lang="en-GB" dirty="0" smtClean="0"/>
              <a:t> data profile with some schema.org JSON-LD annotations -- a bit similar to our https://w3id.org/ro/bagit and obviously a clear trend</a:t>
            </a:r>
          </a:p>
          <a:p>
            <a:endParaRPr lang="en-GB" dirty="0" smtClean="0"/>
          </a:p>
          <a:p>
            <a:r>
              <a:rPr lang="en-GB" dirty="0" smtClean="0"/>
              <a:t>http://eresearch.uws.edu.au/blog/2013/11/01/introducing-next-years-model-the-data-crate-applied-standards-for-data-set-packaging/</a:t>
            </a:r>
          </a:p>
          <a:p>
            <a:endParaRPr lang="en-GB" dirty="0" smtClean="0"/>
          </a:p>
          <a:p>
            <a:r>
              <a:rPr lang="en-GB" dirty="0" smtClean="0"/>
              <a:t>https://github.com/ResearchObject/bagit-ro</a:t>
            </a:r>
          </a:p>
          <a:p>
            <a:r>
              <a:rPr lang="en-GB" b="1" dirty="0" smtClean="0"/>
              <a:t>Research Object </a:t>
            </a:r>
            <a:r>
              <a:rPr lang="en-GB" b="1" dirty="0" err="1" smtClean="0"/>
              <a:t>BagIt</a:t>
            </a:r>
            <a:r>
              <a:rPr lang="en-GB" b="1" dirty="0" smtClean="0"/>
              <a:t> archive</a:t>
            </a:r>
          </a:p>
          <a:p>
            <a:r>
              <a:rPr lang="en-GB" dirty="0" smtClean="0"/>
              <a:t>Document identifier: </a:t>
            </a:r>
            <a:r>
              <a:rPr lang="en-GB" dirty="0" smtClean="0">
                <a:hlinkClick r:id="rId3"/>
              </a:rPr>
              <a:t>https://w3id.org/ro/bagit</a:t>
            </a:r>
            <a:endParaRPr lang="en-GB" dirty="0" smtClean="0"/>
          </a:p>
          <a:p>
            <a:r>
              <a:rPr lang="en-GB" dirty="0" smtClean="0"/>
              <a:t>Author: </a:t>
            </a:r>
            <a:r>
              <a:rPr lang="en-GB" dirty="0" err="1" smtClean="0"/>
              <a:t>Stian</a:t>
            </a:r>
            <a:r>
              <a:rPr lang="en-GB" dirty="0" smtClean="0"/>
              <a:t> </a:t>
            </a:r>
            <a:r>
              <a:rPr lang="en-GB" dirty="0" err="1" smtClean="0"/>
              <a:t>Soiland</a:t>
            </a:r>
            <a:r>
              <a:rPr lang="en-GB" dirty="0" smtClean="0"/>
              <a:t>-Reyes </a:t>
            </a:r>
            <a:r>
              <a:rPr lang="en-GB" dirty="0" smtClean="0">
                <a:hlinkClick r:id="rId4"/>
              </a:rPr>
              <a:t>http://orcid.org/0000-0001-9842-9718</a:t>
            </a:r>
            <a:endParaRPr lang="en-GB" dirty="0" smtClean="0"/>
          </a:p>
          <a:p>
            <a:r>
              <a:rPr lang="en-GB" dirty="0" err="1" smtClean="0">
                <a:hlinkClick r:id="rId5"/>
              </a:rPr>
              <a:t>BagIt</a:t>
            </a:r>
            <a:r>
              <a:rPr lang="en-GB" dirty="0" smtClean="0"/>
              <a:t> is an Internet Draft that specifies a file system structure for transferring and archiving a collection of files, including their checksums and brief metadata.</a:t>
            </a:r>
          </a:p>
          <a:p>
            <a:r>
              <a:rPr lang="en-GB" dirty="0" smtClean="0">
                <a:hlinkClick r:id="rId6"/>
              </a:rPr>
              <a:t>Research Object bundles</a:t>
            </a:r>
            <a:r>
              <a:rPr lang="en-GB" dirty="0" smtClean="0"/>
              <a:t> is a specification for a structured ZIP-file, based on the </a:t>
            </a:r>
            <a:r>
              <a:rPr lang="en-GB" dirty="0" err="1" smtClean="0"/>
              <a:t>ePub</a:t>
            </a:r>
            <a:r>
              <a:rPr lang="en-GB" dirty="0" smtClean="0"/>
              <a:t> and Adobe UCF specifications. The bundle serializes a </a:t>
            </a:r>
            <a:r>
              <a:rPr lang="en-GB" dirty="0" smtClean="0">
                <a:hlinkClick r:id="rId7"/>
              </a:rPr>
              <a:t>Research Object</a:t>
            </a:r>
            <a:r>
              <a:rPr lang="en-GB" dirty="0" smtClean="0"/>
              <a:t>, embedding some or all of its resources within the ZIP file, and list the RO content in a </a:t>
            </a:r>
            <a:r>
              <a:rPr lang="en-GB" i="1" dirty="0" smtClean="0"/>
              <a:t>manifest</a:t>
            </a:r>
            <a:r>
              <a:rPr lang="en-GB" dirty="0" smtClean="0"/>
              <a:t>, in addition to embedding and referencing </a:t>
            </a:r>
            <a:r>
              <a:rPr lang="en-GB" i="1" dirty="0" smtClean="0"/>
              <a:t>annotations</a:t>
            </a:r>
            <a:r>
              <a:rPr lang="en-GB" dirty="0" smtClean="0"/>
              <a:t> and </a:t>
            </a:r>
            <a:r>
              <a:rPr lang="en-GB" i="1" dirty="0" smtClean="0"/>
              <a:t>provenance</a:t>
            </a:r>
            <a:r>
              <a:rPr lang="en-GB" dirty="0" smtClean="0"/>
              <a:t>.</a:t>
            </a:r>
          </a:p>
          <a:p>
            <a:r>
              <a:rPr lang="en-GB" dirty="0" smtClean="0"/>
              <a:t>A </a:t>
            </a:r>
            <a:r>
              <a:rPr lang="en-GB" dirty="0" err="1" smtClean="0"/>
              <a:t>BagIt</a:t>
            </a:r>
            <a:r>
              <a:rPr lang="en-GB" dirty="0" smtClean="0"/>
              <a:t> bag can be considered a mechanism for serialization and transport consistency, while a Research Object can be considered a way to capture identity, annotations and provenance of the resources. As such, the two formats complement each-other. They are however </a:t>
            </a:r>
            <a:r>
              <a:rPr lang="en-GB" dirty="0" smtClean="0">
                <a:hlinkClick r:id="rId8"/>
              </a:rPr>
              <a:t>not directly compatible</a:t>
            </a:r>
            <a:r>
              <a:rPr lang="en-GB" dirty="0" smtClean="0"/>
              <a:t>.</a:t>
            </a:r>
          </a:p>
          <a:p>
            <a:r>
              <a:rPr lang="en-GB" dirty="0" smtClean="0"/>
              <a:t>This GitHub repository explains by example a </a:t>
            </a:r>
            <a:r>
              <a:rPr lang="en-GB" dirty="0" smtClean="0">
                <a:hlinkClick r:id="rId9"/>
              </a:rPr>
              <a:t>profile</a:t>
            </a:r>
            <a:r>
              <a:rPr lang="en-GB" dirty="0" smtClean="0"/>
              <a:t> for a </a:t>
            </a:r>
            <a:r>
              <a:rPr lang="en-GB" dirty="0" err="1" smtClean="0"/>
              <a:t>BagIt</a:t>
            </a:r>
            <a:r>
              <a:rPr lang="en-GB" dirty="0" smtClean="0"/>
              <a:t> bag to also be a Research Object. Feel free to </a:t>
            </a:r>
            <a:r>
              <a:rPr lang="en-GB" dirty="0" smtClean="0">
                <a:hlinkClick r:id="rId10"/>
              </a:rPr>
              <a:t>provide comments and raise issues</a:t>
            </a:r>
            <a:r>
              <a:rPr lang="en-GB" dirty="0" smtClean="0"/>
              <a:t>, or </a:t>
            </a:r>
            <a:r>
              <a:rPr lang="en-GB" dirty="0" smtClean="0">
                <a:hlinkClick r:id="rId11"/>
              </a:rPr>
              <a:t>suggest changes as pull requests</a:t>
            </a:r>
            <a:r>
              <a:rPr lang="en-GB" dirty="0" smtClean="0"/>
              <a:t>.</a:t>
            </a:r>
          </a:p>
          <a:p>
            <a:endParaRPr lang="en-GB" dirty="0" smtClean="0"/>
          </a:p>
          <a:p>
            <a:r>
              <a:rPr lang="en-GB" dirty="0" smtClean="0"/>
              <a:t>https://nightly.science.ai/documentation/archive</a:t>
            </a:r>
          </a:p>
          <a:p>
            <a:r>
              <a:rPr lang="en-US" dirty="0" smtClean="0"/>
              <a:t>Authoring platform</a:t>
            </a:r>
          </a:p>
          <a:p>
            <a:r>
              <a:rPr lang="en-US" dirty="0" smtClean="0"/>
              <a:t>Reproducible Document Exchange Format – to present online, and preserve as publisher</a:t>
            </a:r>
          </a:p>
          <a:p>
            <a:r>
              <a:rPr lang="en-US" dirty="0" smtClean="0"/>
              <a:t>An example published article, with enhanced reproducible version</a:t>
            </a:r>
          </a:p>
          <a:p>
            <a:r>
              <a:rPr lang="en-US" dirty="0" smtClean="0"/>
              <a:t>Announcement: </a:t>
            </a:r>
            <a:r>
              <a:rPr lang="en-US" dirty="0" smtClean="0">
                <a:hlinkClick r:id="rId12"/>
              </a:rPr>
              <a:t>https://elifesciences.org/for-the-press/e6038800/elife-supports-development-of-open-technology-stack-for-publishing-reproducible-manuscripts-online</a:t>
            </a:r>
            <a:r>
              <a:rPr lang="en-US" dirty="0" smtClean="0"/>
              <a:t> </a:t>
            </a:r>
          </a:p>
          <a:p>
            <a:r>
              <a:rPr lang="en-US" dirty="0" smtClean="0"/>
              <a:t>About the project: </a:t>
            </a:r>
            <a:r>
              <a:rPr lang="en-US" dirty="0" smtClean="0">
                <a:hlinkClick r:id="rId13"/>
              </a:rPr>
              <a:t>https://elifesciences.org/labs/7dbeb390/reproducible-document-stack-supporting-the-next-generation-research-article</a:t>
            </a:r>
            <a:r>
              <a:rPr lang="en-US" dirty="0" smtClean="0"/>
              <a:t> </a:t>
            </a:r>
          </a:p>
          <a:p>
            <a:r>
              <a:rPr lang="en-US" dirty="0" smtClean="0"/>
              <a:t>June 2017 survey results: </a:t>
            </a:r>
            <a:r>
              <a:rPr lang="en-US" dirty="0" smtClean="0">
                <a:hlinkClick r:id="rId14"/>
              </a:rPr>
              <a:t>https://elifesciences.org/inside-elife/e832444e/innovation-understanding-the-demand-for-reproducible-research-articles</a:t>
            </a:r>
            <a:r>
              <a:rPr lang="en-US" dirty="0" smtClean="0"/>
              <a:t> </a:t>
            </a:r>
          </a:p>
          <a:p>
            <a:endParaRPr lang="en-US"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49</a:t>
            </a:fld>
            <a:endParaRPr lang="en-GB"/>
          </a:p>
        </p:txBody>
      </p:sp>
    </p:spTree>
    <p:extLst>
      <p:ext uri="{BB962C8B-B14F-4D97-AF65-F5344CB8AC3E}">
        <p14:creationId xmlns:p14="http://schemas.microsoft.com/office/powerpoint/2010/main" val="694030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6427 views</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50</a:t>
            </a:fld>
            <a:endParaRPr lang="en-GB"/>
          </a:p>
        </p:txBody>
      </p:sp>
    </p:spTree>
    <p:extLst>
      <p:ext uri="{BB962C8B-B14F-4D97-AF65-F5344CB8AC3E}">
        <p14:creationId xmlns:p14="http://schemas.microsoft.com/office/powerpoint/2010/main" val="2937750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68D584-BED7-4231-B532-15BDC9426738}" type="slidenum">
              <a:rPr lang="en-GB" smtClean="0"/>
              <a:t>5</a:t>
            </a:fld>
            <a:endParaRPr lang="en-GB"/>
          </a:p>
        </p:txBody>
      </p:sp>
    </p:spTree>
    <p:extLst>
      <p:ext uri="{BB962C8B-B14F-4D97-AF65-F5344CB8AC3E}">
        <p14:creationId xmlns:p14="http://schemas.microsoft.com/office/powerpoint/2010/main" val="146024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smtClean="0">
                <a:latin typeface="Corbel" panose="020B0503020204020204" pitchFamily="34" charset="0"/>
              </a:rPr>
              <a:t>Specialist, bespoke</a:t>
            </a:r>
          </a:p>
          <a:p>
            <a:pPr marL="0" indent="0">
              <a:buNone/>
            </a:pPr>
            <a:r>
              <a:rPr lang="en-GB" sz="1200" dirty="0" smtClean="0">
                <a:latin typeface="Corbel" panose="020B0503020204020204" pitchFamily="34" charset="0"/>
              </a:rPr>
              <a:t>Rise of containers</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51</a:t>
            </a:fld>
            <a:endParaRPr lang="en-GB"/>
          </a:p>
        </p:txBody>
      </p:sp>
    </p:spTree>
    <p:extLst>
      <p:ext uri="{BB962C8B-B14F-4D97-AF65-F5344CB8AC3E}">
        <p14:creationId xmlns:p14="http://schemas.microsoft.com/office/powerpoint/2010/main" val="248245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smtClean="0"/>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52</a:t>
            </a:fld>
            <a:endParaRPr lang="en-GB"/>
          </a:p>
        </p:txBody>
      </p:sp>
    </p:spTree>
    <p:extLst>
      <p:ext uri="{BB962C8B-B14F-4D97-AF65-F5344CB8AC3E}">
        <p14:creationId xmlns:p14="http://schemas.microsoft.com/office/powerpoint/2010/main" val="3424392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convergence b/w transitive credit to data and SW:</a:t>
            </a:r>
          </a:p>
          <a:p>
            <a:r>
              <a:rPr lang="en-GB" dirty="0" smtClean="0"/>
              <a:t>credit to data requires provenance of the form "A used X and generated Y"</a:t>
            </a:r>
          </a:p>
          <a:p>
            <a:r>
              <a:rPr lang="en-GB" dirty="0" smtClean="0"/>
              <a:t>so when Y gets recognition, X gets part of the credit, mediated by A (the transformation)</a:t>
            </a:r>
          </a:p>
          <a:p>
            <a:r>
              <a:rPr lang="en-GB" dirty="0" smtClean="0"/>
              <a:t>but A is in fact a piece of SW which also belongs to someone</a:t>
            </a:r>
          </a:p>
          <a:p>
            <a:r>
              <a:rPr lang="en-GB" dirty="0" smtClean="0"/>
              <a:t>so when Y gets recognition, part of it should go to A's contributors</a:t>
            </a:r>
            <a:r>
              <a:rPr lang="en-GB" baseline="0" dirty="0" smtClean="0"/>
              <a:t> </a:t>
            </a:r>
            <a:r>
              <a:rPr lang="en-GB" dirty="0" smtClean="0"/>
              <a:t>in addition to X's contributors</a:t>
            </a:r>
          </a:p>
          <a:p>
            <a:r>
              <a:rPr lang="en-GB" dirty="0" smtClean="0"/>
              <a:t>internally, this credit to A may be distributed according to the dependency structure of A,</a:t>
            </a:r>
          </a:p>
          <a:p>
            <a:r>
              <a:rPr lang="en-GB" dirty="0" smtClean="0"/>
              <a:t> i.e. some if it will go to the contributors of the libs that are used in A, for example</a:t>
            </a:r>
          </a:p>
          <a:p>
            <a:r>
              <a:rPr lang="en-GB" dirty="0" smtClean="0"/>
              <a:t>so there is an external flow of credit from Y back to X through A</a:t>
            </a:r>
          </a:p>
          <a:p>
            <a:r>
              <a:rPr lang="en-GB" dirty="0" smtClean="0"/>
              <a:t>so this is a combined data/SW credit model,</a:t>
            </a:r>
          </a:p>
          <a:p>
            <a:r>
              <a:rPr lang="en-GB" dirty="0" smtClean="0"/>
              <a:t>and the portion that goes to A then originates a SW-only credit flow within A, that goes back to the dependencies used by A and gives credit to their contributors</a:t>
            </a:r>
          </a:p>
        </p:txBody>
      </p:sp>
      <p:sp>
        <p:nvSpPr>
          <p:cNvPr id="4" name="Slide Number Placeholder 3"/>
          <p:cNvSpPr>
            <a:spLocks noGrp="1"/>
          </p:cNvSpPr>
          <p:nvPr>
            <p:ph type="sldNum" sz="quarter" idx="10"/>
          </p:nvPr>
        </p:nvSpPr>
        <p:spPr/>
        <p:txBody>
          <a:bodyPr/>
          <a:lstStyle/>
          <a:p>
            <a:fld id="{9883E690-F617-4392-A6EC-8CC4C996A314}" type="slidenum">
              <a:rPr lang="en-GB" smtClean="0"/>
              <a:t>53</a:t>
            </a:fld>
            <a:endParaRPr lang="en-GB"/>
          </a:p>
        </p:txBody>
      </p:sp>
    </p:spTree>
    <p:extLst>
      <p:ext uri="{BB962C8B-B14F-4D97-AF65-F5344CB8AC3E}">
        <p14:creationId xmlns:p14="http://schemas.microsoft.com/office/powerpoint/2010/main" val="4259501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GB" sz="2400" dirty="0" smtClean="0">
              <a:latin typeface="Corbel" panose="020B0503020204020204" pitchFamily="34" charset="0"/>
            </a:endParaRPr>
          </a:p>
          <a:p>
            <a:pPr lvl="1"/>
            <a:endParaRPr lang="en-GB" sz="2400" dirty="0" smtClean="0">
              <a:latin typeface="Corbel" panose="020B0503020204020204" pitchFamily="34" charset="0"/>
            </a:endParaRPr>
          </a:p>
          <a:p>
            <a:pPr lvl="1"/>
            <a:endParaRPr lang="en-GB" dirty="0" smtClean="0">
              <a:latin typeface="Corbel" panose="020B0503020204020204" pitchFamily="34" charset="0"/>
            </a:endParaRPr>
          </a:p>
          <a:p>
            <a:endParaRPr lang="en-GB" dirty="0"/>
          </a:p>
        </p:txBody>
      </p:sp>
      <p:sp>
        <p:nvSpPr>
          <p:cNvPr id="4" name="Slide Number Placeholder 3"/>
          <p:cNvSpPr>
            <a:spLocks noGrp="1"/>
          </p:cNvSpPr>
          <p:nvPr>
            <p:ph type="sldNum" sz="quarter" idx="10"/>
          </p:nvPr>
        </p:nvSpPr>
        <p:spPr/>
        <p:txBody>
          <a:bodyPr/>
          <a:lstStyle/>
          <a:p>
            <a:fld id="{9883E690-F617-4392-A6EC-8CC4C996A314}" type="slidenum">
              <a:rPr lang="en-GB" smtClean="0"/>
              <a:t>54</a:t>
            </a:fld>
            <a:endParaRPr lang="en-GB"/>
          </a:p>
        </p:txBody>
      </p:sp>
    </p:spTree>
    <p:extLst>
      <p:ext uri="{BB962C8B-B14F-4D97-AF65-F5344CB8AC3E}">
        <p14:creationId xmlns:p14="http://schemas.microsoft.com/office/powerpoint/2010/main" val="1420776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D41E5E-99BA-4CF9-9176-EA337B2966B6}" type="slidenum">
              <a:rPr lang="en-GB" smtClean="0"/>
              <a:t>6</a:t>
            </a:fld>
            <a:endParaRPr lang="en-GB"/>
          </a:p>
        </p:txBody>
      </p:sp>
    </p:spTree>
    <p:extLst>
      <p:ext uri="{BB962C8B-B14F-4D97-AF65-F5344CB8AC3E}">
        <p14:creationId xmlns:p14="http://schemas.microsoft.com/office/powerpoint/2010/main" val="310703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068F922-6163-4332-9B11-E323EA7F7A1D}" type="slidenum">
              <a:rPr lang="en-GB" smtClean="0"/>
              <a:t>8</a:t>
            </a:fld>
            <a:endParaRPr lang="en-GB"/>
          </a:p>
        </p:txBody>
      </p:sp>
    </p:spTree>
    <p:extLst>
      <p:ext uri="{BB962C8B-B14F-4D97-AF65-F5344CB8AC3E}">
        <p14:creationId xmlns:p14="http://schemas.microsoft.com/office/powerpoint/2010/main" val="90936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sz="1200" dirty="0" smtClean="0">
                <a:solidFill>
                  <a:schemeClr val="tx1"/>
                </a:solidFill>
                <a:latin typeface="Corbel" panose="020B0503020204020204" pitchFamily="34" charset="0"/>
              </a:rPr>
              <a:t>Linking, “Packaging” &amp; Citing </a:t>
            </a:r>
            <a:br>
              <a:rPr lang="en-GB" sz="1200" dirty="0" smtClean="0">
                <a:solidFill>
                  <a:schemeClr val="tx1"/>
                </a:solidFill>
                <a:latin typeface="Corbel" panose="020B0503020204020204" pitchFamily="34" charset="0"/>
              </a:rPr>
            </a:br>
            <a:r>
              <a:rPr lang="en-GB" sz="1200" dirty="0" smtClean="0">
                <a:solidFill>
                  <a:schemeClr val="tx1"/>
                </a:solidFill>
                <a:latin typeface="Corbel" panose="020B0503020204020204" pitchFamily="34" charset="0"/>
              </a:rPr>
              <a:t>Codes, Data, Models, SOPs, Samples, Strains, Articles, People, </a:t>
            </a:r>
            <a:r>
              <a:rPr lang="en-GB" sz="1200" dirty="0" smtClean="0">
                <a:solidFill>
                  <a:schemeClr val="tx1"/>
                </a:solidFill>
                <a:latin typeface="Corbel" panose="020B0503020204020204" pitchFamily="34" charset="0"/>
              </a:rPr>
              <a:t>Projects, ELNs….</a:t>
            </a:r>
            <a:endParaRPr lang="en-GB" sz="1200" dirty="0" smtClean="0">
              <a:solidFill>
                <a:schemeClr val="tx1"/>
              </a:solidFill>
              <a:latin typeface="Corbel" panose="020B0503020204020204" pitchFamily="34" charset="0"/>
            </a:endParaRPr>
          </a:p>
        </p:txBody>
      </p:sp>
      <p:sp>
        <p:nvSpPr>
          <p:cNvPr id="4" name="Slide Number Placeholder 3"/>
          <p:cNvSpPr>
            <a:spLocks noGrp="1"/>
          </p:cNvSpPr>
          <p:nvPr>
            <p:ph type="sldNum" sz="quarter" idx="10"/>
          </p:nvPr>
        </p:nvSpPr>
        <p:spPr/>
        <p:txBody>
          <a:bodyPr/>
          <a:lstStyle/>
          <a:p>
            <a:fld id="{6751AFFE-83C0-47A6-821E-802906FFEB46}" type="slidenum">
              <a:rPr lang="en-GB" smtClean="0"/>
              <a:t>9</a:t>
            </a:fld>
            <a:endParaRPr lang="en-GB"/>
          </a:p>
        </p:txBody>
      </p:sp>
    </p:spTree>
    <p:extLst>
      <p:ext uri="{BB962C8B-B14F-4D97-AF65-F5344CB8AC3E}">
        <p14:creationId xmlns:p14="http://schemas.microsoft.com/office/powerpoint/2010/main" val="236288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Impacts on metadata</a:t>
            </a:r>
            <a:r>
              <a:rPr lang="en-GB" baseline="0" dirty="0" smtClean="0"/>
              <a:t> and on transfer and access</a:t>
            </a:r>
            <a:endParaRPr lang="en-GB" dirty="0"/>
          </a:p>
        </p:txBody>
      </p:sp>
      <p:sp>
        <p:nvSpPr>
          <p:cNvPr id="4" name="Slide Number Placeholder 3"/>
          <p:cNvSpPr>
            <a:spLocks noGrp="1"/>
          </p:cNvSpPr>
          <p:nvPr>
            <p:ph type="sldNum" sz="quarter" idx="10"/>
          </p:nvPr>
        </p:nvSpPr>
        <p:spPr/>
        <p:txBody>
          <a:bodyPr/>
          <a:lstStyle/>
          <a:p>
            <a:fld id="{6D2B4271-D028-4F5F-B7E7-27F162B58D4A}" type="slidenum">
              <a:rPr lang="en-GB" smtClean="0"/>
              <a:t>10</a:t>
            </a:fld>
            <a:endParaRPr lang="en-GB"/>
          </a:p>
        </p:txBody>
      </p:sp>
    </p:spTree>
    <p:extLst>
      <p:ext uri="{BB962C8B-B14F-4D97-AF65-F5344CB8AC3E}">
        <p14:creationId xmlns:p14="http://schemas.microsoft.com/office/powerpoint/2010/main" val="4068536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ROs combine containers and incremental </a:t>
            </a:r>
            <a:r>
              <a:rPr lang="en-GB" dirty="0" smtClean="0"/>
              <a:t>metadata</a:t>
            </a:r>
            <a:endParaRPr lang="en-GB" dirty="0" smtClean="0"/>
          </a:p>
        </p:txBody>
      </p:sp>
      <p:sp>
        <p:nvSpPr>
          <p:cNvPr id="4" name="Slide Number Placeholder 3"/>
          <p:cNvSpPr>
            <a:spLocks noGrp="1"/>
          </p:cNvSpPr>
          <p:nvPr>
            <p:ph type="sldNum" sz="quarter" idx="10"/>
          </p:nvPr>
        </p:nvSpPr>
        <p:spPr/>
        <p:txBody>
          <a:bodyPr/>
          <a:lstStyle/>
          <a:p>
            <a:fld id="{D7279C5E-F28E-40C1-8D89-B66E2D495E68}" type="slidenum">
              <a:rPr lang="en-GB" smtClean="0"/>
              <a:t>13</a:t>
            </a:fld>
            <a:endParaRPr lang="en-GB"/>
          </a:p>
        </p:txBody>
      </p:sp>
    </p:spTree>
    <p:extLst>
      <p:ext uri="{BB962C8B-B14F-4D97-AF65-F5344CB8AC3E}">
        <p14:creationId xmlns:p14="http://schemas.microsoft.com/office/powerpoint/2010/main" val="4031029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7030" indent="0" algn="ctr">
              <a:buNone/>
              <a:defRPr>
                <a:solidFill>
                  <a:schemeClr val="tx1">
                    <a:tint val="75000"/>
                  </a:schemeClr>
                </a:solidFill>
              </a:defRPr>
            </a:lvl2pPr>
            <a:lvl3pPr marL="914060" indent="0" algn="ctr">
              <a:buNone/>
              <a:defRPr>
                <a:solidFill>
                  <a:schemeClr val="tx1">
                    <a:tint val="75000"/>
                  </a:schemeClr>
                </a:solidFill>
              </a:defRPr>
            </a:lvl3pPr>
            <a:lvl4pPr marL="1371088" indent="0" algn="ctr">
              <a:buNone/>
              <a:defRPr>
                <a:solidFill>
                  <a:schemeClr val="tx1">
                    <a:tint val="75000"/>
                  </a:schemeClr>
                </a:solidFill>
              </a:defRPr>
            </a:lvl4pPr>
            <a:lvl5pPr marL="1828118" indent="0" algn="ctr">
              <a:buNone/>
              <a:defRPr>
                <a:solidFill>
                  <a:schemeClr val="tx1">
                    <a:tint val="75000"/>
                  </a:schemeClr>
                </a:solidFill>
              </a:defRPr>
            </a:lvl5pPr>
            <a:lvl6pPr marL="2285146" indent="0" algn="ctr">
              <a:buNone/>
              <a:defRPr>
                <a:solidFill>
                  <a:schemeClr val="tx1">
                    <a:tint val="75000"/>
                  </a:schemeClr>
                </a:solidFill>
              </a:defRPr>
            </a:lvl6pPr>
            <a:lvl7pPr marL="2742175" indent="0" algn="ctr">
              <a:buNone/>
              <a:defRPr>
                <a:solidFill>
                  <a:schemeClr val="tx1">
                    <a:tint val="75000"/>
                  </a:schemeClr>
                </a:solidFill>
              </a:defRPr>
            </a:lvl7pPr>
            <a:lvl8pPr marL="3199204" indent="0" algn="ctr">
              <a:buNone/>
              <a:defRPr>
                <a:solidFill>
                  <a:schemeClr val="tx1">
                    <a:tint val="75000"/>
                  </a:schemeClr>
                </a:solidFill>
              </a:defRPr>
            </a:lvl8pPr>
            <a:lvl9pPr marL="3656234"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1655692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424023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61063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521166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solidFill>
                  <a:schemeClr val="tx1">
                    <a:tint val="75000"/>
                  </a:schemeClr>
                </a:solidFill>
              </a:defRPr>
            </a:lvl1pPr>
            <a:lvl2pPr marL="457030" indent="0">
              <a:buNone/>
              <a:defRPr sz="1800">
                <a:solidFill>
                  <a:schemeClr val="tx1">
                    <a:tint val="75000"/>
                  </a:schemeClr>
                </a:solidFill>
              </a:defRPr>
            </a:lvl2pPr>
            <a:lvl3pPr marL="914060" indent="0">
              <a:buNone/>
              <a:defRPr sz="1600">
                <a:solidFill>
                  <a:schemeClr val="tx1">
                    <a:tint val="75000"/>
                  </a:schemeClr>
                </a:solidFill>
              </a:defRPr>
            </a:lvl3pPr>
            <a:lvl4pPr marL="1371088" indent="0">
              <a:buNone/>
              <a:defRPr sz="1400">
                <a:solidFill>
                  <a:schemeClr val="tx1">
                    <a:tint val="75000"/>
                  </a:schemeClr>
                </a:solidFill>
              </a:defRPr>
            </a:lvl4pPr>
            <a:lvl5pPr marL="1828118" indent="0">
              <a:buNone/>
              <a:defRPr sz="1400">
                <a:solidFill>
                  <a:schemeClr val="tx1">
                    <a:tint val="75000"/>
                  </a:schemeClr>
                </a:solidFill>
              </a:defRPr>
            </a:lvl5pPr>
            <a:lvl6pPr marL="2285146" indent="0">
              <a:buNone/>
              <a:defRPr sz="1400">
                <a:solidFill>
                  <a:schemeClr val="tx1">
                    <a:tint val="75000"/>
                  </a:schemeClr>
                </a:solidFill>
              </a:defRPr>
            </a:lvl6pPr>
            <a:lvl7pPr marL="2742175" indent="0">
              <a:buNone/>
              <a:defRPr sz="1400">
                <a:solidFill>
                  <a:schemeClr val="tx1">
                    <a:tint val="75000"/>
                  </a:schemeClr>
                </a:solidFill>
              </a:defRPr>
            </a:lvl7pPr>
            <a:lvl8pPr marL="3199204" indent="0">
              <a:buNone/>
              <a:defRPr sz="1400">
                <a:solidFill>
                  <a:schemeClr val="tx1">
                    <a:tint val="75000"/>
                  </a:schemeClr>
                </a:solidFill>
              </a:defRPr>
            </a:lvl8pPr>
            <a:lvl9pPr marL="365623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1127899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63CB272-43D0-478A-86AF-2EB4D3C82078}" type="datetimeFigureOut">
              <a:rPr lang="en-GB" smtClean="0"/>
              <a:t>18/10/2017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81605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30" indent="0">
              <a:buNone/>
              <a:defRPr sz="2000" b="1"/>
            </a:lvl2pPr>
            <a:lvl3pPr marL="914060" indent="0">
              <a:buNone/>
              <a:defRPr sz="1800" b="1"/>
            </a:lvl3pPr>
            <a:lvl4pPr marL="1371088" indent="0">
              <a:buNone/>
              <a:defRPr sz="1600" b="1"/>
            </a:lvl4pPr>
            <a:lvl5pPr marL="1828118" indent="0">
              <a:buNone/>
              <a:defRPr sz="1600" b="1"/>
            </a:lvl5pPr>
            <a:lvl6pPr marL="2285146" indent="0">
              <a:buNone/>
              <a:defRPr sz="1600" b="1"/>
            </a:lvl6pPr>
            <a:lvl7pPr marL="2742175" indent="0">
              <a:buNone/>
              <a:defRPr sz="1600" b="1"/>
            </a:lvl7pPr>
            <a:lvl8pPr marL="3199204" indent="0">
              <a:buNone/>
              <a:defRPr sz="1600" b="1"/>
            </a:lvl8pPr>
            <a:lvl9pPr marL="365623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030" indent="0">
              <a:buNone/>
              <a:defRPr sz="2000" b="1"/>
            </a:lvl2pPr>
            <a:lvl3pPr marL="914060" indent="0">
              <a:buNone/>
              <a:defRPr sz="1800" b="1"/>
            </a:lvl3pPr>
            <a:lvl4pPr marL="1371088" indent="0">
              <a:buNone/>
              <a:defRPr sz="1600" b="1"/>
            </a:lvl4pPr>
            <a:lvl5pPr marL="1828118" indent="0">
              <a:buNone/>
              <a:defRPr sz="1600" b="1"/>
            </a:lvl5pPr>
            <a:lvl6pPr marL="2285146" indent="0">
              <a:buNone/>
              <a:defRPr sz="1600" b="1"/>
            </a:lvl6pPr>
            <a:lvl7pPr marL="2742175" indent="0">
              <a:buNone/>
              <a:defRPr sz="1600" b="1"/>
            </a:lvl7pPr>
            <a:lvl8pPr marL="3199204" indent="0">
              <a:buNone/>
              <a:defRPr sz="1600" b="1"/>
            </a:lvl8pPr>
            <a:lvl9pPr marL="365623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63CB272-43D0-478A-86AF-2EB4D3C82078}" type="datetimeFigureOut">
              <a:rPr lang="en-GB" smtClean="0"/>
              <a:t>18/10/2017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8834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63CB272-43D0-478A-86AF-2EB4D3C82078}" type="datetimeFigureOut">
              <a:rPr lang="en-GB" smtClean="0"/>
              <a:t>18/10/2017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3801430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3CB272-43D0-478A-86AF-2EB4D3C82078}" type="datetimeFigureOut">
              <a:rPr lang="en-GB" smtClean="0"/>
              <a:t>18/10/2017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17021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2" y="1435100"/>
            <a:ext cx="3008313" cy="4691063"/>
          </a:xfrm>
        </p:spPr>
        <p:txBody>
          <a:bodyPr/>
          <a:lstStyle>
            <a:lvl1pPr marL="0" indent="0">
              <a:buNone/>
              <a:defRPr sz="1400"/>
            </a:lvl1pPr>
            <a:lvl2pPr marL="457030" indent="0">
              <a:buNone/>
              <a:defRPr sz="1200"/>
            </a:lvl2pPr>
            <a:lvl3pPr marL="914060" indent="0">
              <a:buNone/>
              <a:defRPr sz="1000"/>
            </a:lvl3pPr>
            <a:lvl4pPr marL="1371088" indent="0">
              <a:buNone/>
              <a:defRPr sz="900"/>
            </a:lvl4pPr>
            <a:lvl5pPr marL="1828118" indent="0">
              <a:buNone/>
              <a:defRPr sz="900"/>
            </a:lvl5pPr>
            <a:lvl6pPr marL="2285146" indent="0">
              <a:buNone/>
              <a:defRPr sz="900"/>
            </a:lvl6pPr>
            <a:lvl7pPr marL="2742175" indent="0">
              <a:buNone/>
              <a:defRPr sz="900"/>
            </a:lvl7pPr>
            <a:lvl8pPr marL="3199204" indent="0">
              <a:buNone/>
              <a:defRPr sz="900"/>
            </a:lvl8pPr>
            <a:lvl9pPr marL="36562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3CB272-43D0-478A-86AF-2EB4D3C82078}" type="datetimeFigureOut">
              <a:rPr lang="en-GB" smtClean="0"/>
              <a:t>18/10/2017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3806292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30" indent="0">
              <a:buNone/>
              <a:defRPr sz="2800"/>
            </a:lvl2pPr>
            <a:lvl3pPr marL="914060" indent="0">
              <a:buNone/>
              <a:defRPr sz="2400"/>
            </a:lvl3pPr>
            <a:lvl4pPr marL="1371088" indent="0">
              <a:buNone/>
              <a:defRPr sz="2000"/>
            </a:lvl4pPr>
            <a:lvl5pPr marL="1828118" indent="0">
              <a:buNone/>
              <a:defRPr sz="2000"/>
            </a:lvl5pPr>
            <a:lvl6pPr marL="2285146" indent="0">
              <a:buNone/>
              <a:defRPr sz="2000"/>
            </a:lvl6pPr>
            <a:lvl7pPr marL="2742175" indent="0">
              <a:buNone/>
              <a:defRPr sz="2000"/>
            </a:lvl7pPr>
            <a:lvl8pPr marL="3199204" indent="0">
              <a:buNone/>
              <a:defRPr sz="2000"/>
            </a:lvl8pPr>
            <a:lvl9pPr marL="3656234"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30" indent="0">
              <a:buNone/>
              <a:defRPr sz="1200"/>
            </a:lvl2pPr>
            <a:lvl3pPr marL="914060" indent="0">
              <a:buNone/>
              <a:defRPr sz="1000"/>
            </a:lvl3pPr>
            <a:lvl4pPr marL="1371088" indent="0">
              <a:buNone/>
              <a:defRPr sz="900"/>
            </a:lvl4pPr>
            <a:lvl5pPr marL="1828118" indent="0">
              <a:buNone/>
              <a:defRPr sz="900"/>
            </a:lvl5pPr>
            <a:lvl6pPr marL="2285146" indent="0">
              <a:buNone/>
              <a:defRPr sz="900"/>
            </a:lvl6pPr>
            <a:lvl7pPr marL="2742175" indent="0">
              <a:buNone/>
              <a:defRPr sz="900"/>
            </a:lvl7pPr>
            <a:lvl8pPr marL="3199204" indent="0">
              <a:buNone/>
              <a:defRPr sz="900"/>
            </a:lvl8pPr>
            <a:lvl9pPr marL="36562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3CB272-43D0-478A-86AF-2EB4D3C82078}" type="datetimeFigureOut">
              <a:rPr lang="en-GB" smtClean="0"/>
              <a:t>18/10/2017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90596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04" tIns="45704" rIns="91404" bIns="45704"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4"/>
            <a:ext cx="8229600" cy="4525963"/>
          </a:xfrm>
          <a:prstGeom prst="rect">
            <a:avLst/>
          </a:prstGeom>
        </p:spPr>
        <p:txBody>
          <a:bodyPr vert="horz" lIns="91404" tIns="45704" rIns="91404" bIns="457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2"/>
            <a:ext cx="2133600" cy="365125"/>
          </a:xfrm>
          <a:prstGeom prst="rect">
            <a:avLst/>
          </a:prstGeom>
        </p:spPr>
        <p:txBody>
          <a:bodyPr vert="horz" lIns="91404" tIns="45704" rIns="91404" bIns="45704" rtlCol="0" anchor="ctr"/>
          <a:lstStyle>
            <a:lvl1pPr algn="l">
              <a:defRPr sz="1200">
                <a:solidFill>
                  <a:schemeClr val="tx1">
                    <a:tint val="75000"/>
                  </a:schemeClr>
                </a:solidFill>
              </a:defRPr>
            </a:lvl1pPr>
          </a:lstStyle>
          <a:p>
            <a:fld id="{463CB272-43D0-478A-86AF-2EB4D3C82078}" type="datetimeFigureOut">
              <a:rPr lang="en-GB" smtClean="0"/>
              <a:t>18/10/2017</a:t>
            </a:fld>
            <a:endParaRPr lang="en-GB"/>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04" tIns="45704" rIns="91404" bIns="45704"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04" tIns="45704" rIns="91404" bIns="45704" rtlCol="0" anchor="ctr"/>
          <a:lstStyle>
            <a:lvl1pPr algn="r">
              <a:defRPr sz="1200">
                <a:solidFill>
                  <a:schemeClr val="tx1">
                    <a:tint val="75000"/>
                  </a:schemeClr>
                </a:solidFill>
              </a:defRPr>
            </a:lvl1pPr>
          </a:lstStyle>
          <a:p>
            <a:fld id="{FC3DF99A-0D1D-46D0-BC20-2CA09D2368E1}" type="slidenum">
              <a:rPr lang="en-GB" smtClean="0"/>
              <a:t>‹#›</a:t>
            </a:fld>
            <a:endParaRPr lang="en-GB"/>
          </a:p>
        </p:txBody>
      </p:sp>
    </p:spTree>
    <p:extLst>
      <p:ext uri="{BB962C8B-B14F-4D97-AF65-F5344CB8AC3E}">
        <p14:creationId xmlns:p14="http://schemas.microsoft.com/office/powerpoint/2010/main" val="3996350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060" rtl="0" eaLnBrk="1" latinLnBrk="0" hangingPunct="1">
        <a:spcBef>
          <a:spcPct val="0"/>
        </a:spcBef>
        <a:buNone/>
        <a:defRPr sz="4400" kern="1200">
          <a:solidFill>
            <a:schemeClr val="tx1"/>
          </a:solidFill>
          <a:latin typeface="+mj-lt"/>
          <a:ea typeface="+mj-ea"/>
          <a:cs typeface="+mj-cs"/>
        </a:defRPr>
      </a:lvl1pPr>
    </p:titleStyle>
    <p:bodyStyle>
      <a:lvl1pPr marL="342772" indent="-342772" algn="l" defTabSz="91406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672" indent="-285642" algn="l" defTabSz="9140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572" indent="-228514" algn="l" defTabSz="9140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60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63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66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69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19"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748"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060" rtl="0" eaLnBrk="1" latinLnBrk="0" hangingPunct="1">
        <a:defRPr sz="1800" kern="1200">
          <a:solidFill>
            <a:schemeClr val="tx1"/>
          </a:solidFill>
          <a:latin typeface="+mn-lt"/>
          <a:ea typeface="+mn-ea"/>
          <a:cs typeface="+mn-cs"/>
        </a:defRPr>
      </a:lvl1pPr>
      <a:lvl2pPr marL="457030" algn="l" defTabSz="914060" rtl="0" eaLnBrk="1" latinLnBrk="0" hangingPunct="1">
        <a:defRPr sz="1800" kern="1200">
          <a:solidFill>
            <a:schemeClr val="tx1"/>
          </a:solidFill>
          <a:latin typeface="+mn-lt"/>
          <a:ea typeface="+mn-ea"/>
          <a:cs typeface="+mn-cs"/>
        </a:defRPr>
      </a:lvl2pPr>
      <a:lvl3pPr marL="914060" algn="l" defTabSz="914060" rtl="0" eaLnBrk="1" latinLnBrk="0" hangingPunct="1">
        <a:defRPr sz="1800" kern="1200">
          <a:solidFill>
            <a:schemeClr val="tx1"/>
          </a:solidFill>
          <a:latin typeface="+mn-lt"/>
          <a:ea typeface="+mn-ea"/>
          <a:cs typeface="+mn-cs"/>
        </a:defRPr>
      </a:lvl3pPr>
      <a:lvl4pPr marL="1371088" algn="l" defTabSz="914060" rtl="0" eaLnBrk="1" latinLnBrk="0" hangingPunct="1">
        <a:defRPr sz="1800" kern="1200">
          <a:solidFill>
            <a:schemeClr val="tx1"/>
          </a:solidFill>
          <a:latin typeface="+mn-lt"/>
          <a:ea typeface="+mn-ea"/>
          <a:cs typeface="+mn-cs"/>
        </a:defRPr>
      </a:lvl4pPr>
      <a:lvl5pPr marL="1828118" algn="l" defTabSz="914060" rtl="0" eaLnBrk="1" latinLnBrk="0" hangingPunct="1">
        <a:defRPr sz="1800" kern="1200">
          <a:solidFill>
            <a:schemeClr val="tx1"/>
          </a:solidFill>
          <a:latin typeface="+mn-lt"/>
          <a:ea typeface="+mn-ea"/>
          <a:cs typeface="+mn-cs"/>
        </a:defRPr>
      </a:lvl5pPr>
      <a:lvl6pPr marL="2285146" algn="l" defTabSz="914060" rtl="0" eaLnBrk="1" latinLnBrk="0" hangingPunct="1">
        <a:defRPr sz="1800" kern="1200">
          <a:solidFill>
            <a:schemeClr val="tx1"/>
          </a:solidFill>
          <a:latin typeface="+mn-lt"/>
          <a:ea typeface="+mn-ea"/>
          <a:cs typeface="+mn-cs"/>
        </a:defRPr>
      </a:lvl6pPr>
      <a:lvl7pPr marL="2742175" algn="l" defTabSz="914060" rtl="0" eaLnBrk="1" latinLnBrk="0" hangingPunct="1">
        <a:defRPr sz="1800" kern="1200">
          <a:solidFill>
            <a:schemeClr val="tx1"/>
          </a:solidFill>
          <a:latin typeface="+mn-lt"/>
          <a:ea typeface="+mn-ea"/>
          <a:cs typeface="+mn-cs"/>
        </a:defRPr>
      </a:lvl7pPr>
      <a:lvl8pPr marL="3199204" algn="l" defTabSz="914060" rtl="0" eaLnBrk="1" latinLnBrk="0" hangingPunct="1">
        <a:defRPr sz="1800" kern="1200">
          <a:solidFill>
            <a:schemeClr val="tx1"/>
          </a:solidFill>
          <a:latin typeface="+mn-lt"/>
          <a:ea typeface="+mn-ea"/>
          <a:cs typeface="+mn-cs"/>
        </a:defRPr>
      </a:lvl8pPr>
      <a:lvl9pPr marL="3656234" algn="l" defTabSz="9140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35.png"/><Relationship Id="rId12"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1.png"/><Relationship Id="rId5" Type="http://schemas.openxmlformats.org/officeDocument/2006/relationships/image" Target="../media/image39.png"/><Relationship Id="rId15" Type="http://schemas.openxmlformats.org/officeDocument/2006/relationships/image" Target="../media/image45.png"/><Relationship Id="rId10" Type="http://schemas.openxmlformats.org/officeDocument/2006/relationships/image" Target="../media/image21.png"/><Relationship Id="rId4" Type="http://schemas.openxmlformats.org/officeDocument/2006/relationships/image" Target="../media/image38.png"/><Relationship Id="rId9" Type="http://schemas.openxmlformats.org/officeDocument/2006/relationships/image" Target="../media/image20.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doi.org/10.15490/seek##" TargetMode="External"/><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jpe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35.png"/><Relationship Id="rId18" Type="http://schemas.openxmlformats.org/officeDocument/2006/relationships/image" Target="../media/image79.png"/><Relationship Id="rId3" Type="http://schemas.openxmlformats.org/officeDocument/2006/relationships/image" Target="../media/image38.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notesSlide" Target="../notesSlides/notesSlide15.xml"/><Relationship Id="rId16" Type="http://schemas.openxmlformats.org/officeDocument/2006/relationships/image" Target="../media/image77.png"/><Relationship Id="rId20"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19" Type="http://schemas.openxmlformats.org/officeDocument/2006/relationships/image" Target="../media/image39.png"/><Relationship Id="rId4" Type="http://schemas.openxmlformats.org/officeDocument/2006/relationships/image" Target="../media/image40.png"/><Relationship Id="rId9" Type="http://schemas.openxmlformats.org/officeDocument/2006/relationships/image" Target="../media/image71.png"/><Relationship Id="rId14" Type="http://schemas.openxmlformats.org/officeDocument/2006/relationships/image" Target="../media/image75.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hyperlink" Target="https://anaconda.org/bioconda/" TargetMode="External"/><Relationship Id="rId4" Type="http://schemas.openxmlformats.org/officeDocument/2006/relationships/image" Target="../media/image77.png"/><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i.org/10.15490/seek.1.investigation.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110.png"/><Relationship Id="rId3" Type="http://schemas.openxmlformats.org/officeDocument/2006/relationships/image" Target="../media/image101.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notesSlide" Target="../notesSlides/notesSlide24.xml"/><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87.png"/><Relationship Id="rId9" Type="http://schemas.openxmlformats.org/officeDocument/2006/relationships/image" Target="../media/image106.png"/><Relationship Id="rId1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38.png"/><Relationship Id="rId3" Type="http://schemas.openxmlformats.org/officeDocument/2006/relationships/image" Target="../media/image87.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2" Type="http://schemas.openxmlformats.org/officeDocument/2006/relationships/image" Target="../media/image115.png"/><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gif"/><Relationship Id="rId24" Type="http://schemas.openxmlformats.org/officeDocument/2006/relationships/image" Target="../media/image136.png"/><Relationship Id="rId5" Type="http://schemas.openxmlformats.org/officeDocument/2006/relationships/image" Target="../media/image117.png"/><Relationship Id="rId15" Type="http://schemas.openxmlformats.org/officeDocument/2006/relationships/image" Target="../media/image127.png"/><Relationship Id="rId23" Type="http://schemas.openxmlformats.org/officeDocument/2006/relationships/image" Target="../media/image135.png"/><Relationship Id="rId10" Type="http://schemas.openxmlformats.org/officeDocument/2006/relationships/image" Target="../media/image122.gif"/><Relationship Id="rId19" Type="http://schemas.openxmlformats.org/officeDocument/2006/relationships/image" Target="../media/image131.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s>
</file>

<file path=ppt/slides/_rels/slide3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16.png"/><Relationship Id="rId4" Type="http://schemas.openxmlformats.org/officeDocument/2006/relationships/image" Target="../media/image87.png"/><Relationship Id="rId9" Type="http://schemas.openxmlformats.org/officeDocument/2006/relationships/image" Target="../media/image143.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hyperlink" Target="http://dx.doi.org/10.1109/eScience.2012.6404489" TargetMode="External"/><Relationship Id="rId4" Type="http://schemas.openxmlformats.org/officeDocument/2006/relationships/image" Target="../media/image144.png"/></Relationships>
</file>

<file path=ppt/slides/_rels/slide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7.png"/><Relationship Id="rId18" Type="http://schemas.openxmlformats.org/officeDocument/2006/relationships/image" Target="../media/image161.png"/><Relationship Id="rId26" Type="http://schemas.openxmlformats.org/officeDocument/2006/relationships/image" Target="../media/image27.svg"/><Relationship Id="rId3" Type="http://schemas.openxmlformats.org/officeDocument/2006/relationships/image" Target="../media/image151.png"/><Relationship Id="rId21" Type="http://schemas.openxmlformats.org/officeDocument/2006/relationships/image" Target="../media/image163.PNG"/><Relationship Id="rId7" Type="http://schemas.openxmlformats.org/officeDocument/2006/relationships/image" Target="../media/image153.png"/><Relationship Id="rId12" Type="http://schemas.openxmlformats.org/officeDocument/2006/relationships/image" Target="../media/image156.png"/><Relationship Id="rId17" Type="http://schemas.openxmlformats.org/officeDocument/2006/relationships/image" Target="../media/image160.PNG"/><Relationship Id="rId25" Type="http://schemas.openxmlformats.org/officeDocument/2006/relationships/image" Target="../media/image165.png"/><Relationship Id="rId2" Type="http://schemas.openxmlformats.org/officeDocument/2006/relationships/notesSlide" Target="../notesSlides/notesSlide30.xml"/><Relationship Id="rId16" Type="http://schemas.openxmlformats.org/officeDocument/2006/relationships/image" Target="../media/image159.png"/><Relationship Id="rId20"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svg"/><Relationship Id="rId24" Type="http://schemas.openxmlformats.org/officeDocument/2006/relationships/image" Target="../media/image79.png"/><Relationship Id="rId5" Type="http://schemas.openxmlformats.org/officeDocument/2006/relationships/image" Target="../media/image152.png"/><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image" Target="../media/image155.png"/><Relationship Id="rId19" Type="http://schemas.openxmlformats.org/officeDocument/2006/relationships/image" Target="../media/image20.svg"/><Relationship Id="rId4" Type="http://schemas.openxmlformats.org/officeDocument/2006/relationships/image" Target="../media/image7.svg"/><Relationship Id="rId9" Type="http://schemas.openxmlformats.org/officeDocument/2006/relationships/image" Target="../media/image12.svg"/><Relationship Id="rId14" Type="http://schemas.openxmlformats.org/officeDocument/2006/relationships/image" Target="../media/image158.png"/><Relationship Id="rId22" Type="http://schemas.openxmlformats.org/officeDocument/2006/relationships/image" Target="../media/image164.png"/></Relationships>
</file>

<file path=ppt/slides/_rels/slide39.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67.png"/><Relationship Id="rId3" Type="http://schemas.openxmlformats.org/officeDocument/2006/relationships/image" Target="../media/image83.png"/><Relationship Id="rId21" Type="http://schemas.openxmlformats.org/officeDocument/2006/relationships/image" Target="../media/image183.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jpg"/><Relationship Id="rId25" Type="http://schemas.openxmlformats.org/officeDocument/2006/relationships/image" Target="../media/image187.png"/><Relationship Id="rId2" Type="http://schemas.openxmlformats.org/officeDocument/2006/relationships/notesSlide" Target="../notesSlides/notesSlide31.xml"/><Relationship Id="rId16" Type="http://schemas.openxmlformats.org/officeDocument/2006/relationships/image" Target="../media/image178.jpg"/><Relationship Id="rId20" Type="http://schemas.openxmlformats.org/officeDocument/2006/relationships/image" Target="../media/image182.jpg"/><Relationship Id="rId29"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jp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88.png"/><Relationship Id="rId10" Type="http://schemas.openxmlformats.org/officeDocument/2006/relationships/image" Target="../media/image172.png"/><Relationship Id="rId19" Type="http://schemas.openxmlformats.org/officeDocument/2006/relationships/image" Target="../media/image181.jp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hyperlink" Target="http://edamontology.org/format_1915" TargetMode="External"/><Relationship Id="rId2" Type="http://schemas.openxmlformats.org/officeDocument/2006/relationships/hyperlink" Target="http://www.commonwl.org/user_guide/rec-practices/" TargetMode="External"/><Relationship Id="rId1" Type="http://schemas.openxmlformats.org/officeDocument/2006/relationships/slideLayout" Target="../slideLayouts/slideLayout1.xml"/><Relationship Id="rId6" Type="http://schemas.openxmlformats.org/officeDocument/2006/relationships/image" Target="../media/image191.png"/><Relationship Id="rId5" Type="http://schemas.openxmlformats.org/officeDocument/2006/relationships/hyperlink" Target="https://view.commonwl.org/about" TargetMode="External"/><Relationship Id="rId4" Type="http://schemas.openxmlformats.org/officeDocument/2006/relationships/hyperlink" Target="http://www.iana.org/assignments/media-types/media-types.xhtml"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46.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jpeg"/><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jpeg"/><Relationship Id="rId9" Type="http://schemas.openxmlformats.org/officeDocument/2006/relationships/image" Target="../media/image202.png"/></Relationships>
</file>

<file path=ppt/slides/_rels/slide4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206.tiff"/><Relationship Id="rId7" Type="http://schemas.openxmlformats.org/officeDocument/2006/relationships/image" Target="../media/image210.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10" Type="http://schemas.openxmlformats.org/officeDocument/2006/relationships/image" Target="../media/image211.png"/><Relationship Id="rId4" Type="http://schemas.openxmlformats.org/officeDocument/2006/relationships/image" Target="../media/image207.png"/><Relationship Id="rId9" Type="http://schemas.openxmlformats.org/officeDocument/2006/relationships/image" Target="../media/image202.png"/></Relationships>
</file>

<file path=ppt/slides/_rels/slide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Tar_(computing)" TargetMode="External"/><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9.png"/><Relationship Id="rId11" Type="http://schemas.openxmlformats.org/officeDocument/2006/relationships/image" Target="../media/image223.png"/><Relationship Id="rId5" Type="http://schemas.openxmlformats.org/officeDocument/2006/relationships/image" Target="../media/image218.png"/><Relationship Id="rId10" Type="http://schemas.openxmlformats.org/officeDocument/2006/relationships/image" Target="../media/image222.png"/><Relationship Id="rId4" Type="http://schemas.openxmlformats.org/officeDocument/2006/relationships/image" Target="../media/image217.png"/><Relationship Id="rId9" Type="http://schemas.openxmlformats.org/officeDocument/2006/relationships/image" Target="../media/image22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5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53.xml.rels><?xml version="1.0" encoding="UTF-8" standalone="yes"?>
<Relationships xmlns="http://schemas.openxmlformats.org/package/2006/relationships"><Relationship Id="rId8" Type="http://schemas.openxmlformats.org/officeDocument/2006/relationships/image" Target="../media/image235.jpe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jpe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s>
</file>

<file path=ppt/slides/_rels/slide5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www.bioschemas.org/" TargetMode="External"/><Relationship Id="rId13" Type="http://schemas.openxmlformats.org/officeDocument/2006/relationships/image" Target="../media/image247.jpeg"/><Relationship Id="rId18" Type="http://schemas.openxmlformats.org/officeDocument/2006/relationships/image" Target="../media/image202.png"/><Relationship Id="rId3" Type="http://schemas.openxmlformats.org/officeDocument/2006/relationships/hyperlink" Target="http://www.researchobject.org/" TargetMode="External"/><Relationship Id="rId21" Type="http://schemas.openxmlformats.org/officeDocument/2006/relationships/image" Target="../media/image25.png"/><Relationship Id="rId7" Type="http://schemas.openxmlformats.org/officeDocument/2006/relationships/hyperlink" Target="http://rightfield.org.uk/" TargetMode="External"/><Relationship Id="rId12" Type="http://schemas.openxmlformats.org/officeDocument/2006/relationships/image" Target="../media/image246.jpeg"/><Relationship Id="rId17" Type="http://schemas.openxmlformats.org/officeDocument/2006/relationships/image" Target="../media/image189.png"/><Relationship Id="rId2" Type="http://schemas.openxmlformats.org/officeDocument/2006/relationships/image" Target="../media/image244.gif"/><Relationship Id="rId16" Type="http://schemas.openxmlformats.org/officeDocument/2006/relationships/image" Target="../media/image250.png"/><Relationship Id="rId20"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hyperlink" Target="http://seek4science.org/" TargetMode="External"/><Relationship Id="rId11" Type="http://schemas.openxmlformats.org/officeDocument/2006/relationships/image" Target="../media/image245.jpeg"/><Relationship Id="rId5" Type="http://schemas.openxmlformats.org/officeDocument/2006/relationships/hyperlink" Target="http://www.fair-dom.org/" TargetMode="External"/><Relationship Id="rId15" Type="http://schemas.openxmlformats.org/officeDocument/2006/relationships/image" Target="../media/image249.png"/><Relationship Id="rId10" Type="http://schemas.openxmlformats.org/officeDocument/2006/relationships/hyperlink" Target="http://www.bioexcel.eu/" TargetMode="External"/><Relationship Id="rId19" Type="http://schemas.openxmlformats.org/officeDocument/2006/relationships/image" Target="../media/image166.png"/><Relationship Id="rId4" Type="http://schemas.openxmlformats.org/officeDocument/2006/relationships/hyperlink" Target="http://www.wf4ever-project.org/" TargetMode="External"/><Relationship Id="rId9" Type="http://schemas.openxmlformats.org/officeDocument/2006/relationships/hyperlink" Target="http://www.commonwl.org/" TargetMode="External"/><Relationship Id="rId14" Type="http://schemas.openxmlformats.org/officeDocument/2006/relationships/image" Target="../media/image24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latin typeface="Corbel" panose="020B0503020204020204" pitchFamily="34" charset="0"/>
              </a:rPr>
              <a:t>The Rhetoric of Research Objects</a:t>
            </a:r>
          </a:p>
        </p:txBody>
      </p:sp>
      <p:sp>
        <p:nvSpPr>
          <p:cNvPr id="3" name="Subtitle 2"/>
          <p:cNvSpPr>
            <a:spLocks noGrp="1"/>
          </p:cNvSpPr>
          <p:nvPr>
            <p:ph type="subTitle" idx="1"/>
          </p:nvPr>
        </p:nvSpPr>
        <p:spPr/>
        <p:txBody>
          <a:bodyPr>
            <a:normAutofit/>
          </a:bodyPr>
          <a:lstStyle/>
          <a:p>
            <a:r>
              <a:rPr lang="en-GB" dirty="0" smtClean="0">
                <a:latin typeface="Corbel" panose="020B0503020204020204" pitchFamily="34" charset="0"/>
              </a:rPr>
              <a:t>Professor Carole Goble</a:t>
            </a:r>
          </a:p>
          <a:p>
            <a:r>
              <a:rPr lang="en-GB" dirty="0" smtClean="0">
                <a:latin typeface="Corbel" panose="020B0503020204020204" pitchFamily="34" charset="0"/>
              </a:rPr>
              <a:t>The University of Manchester, UK</a:t>
            </a:r>
          </a:p>
          <a:p>
            <a:r>
              <a:rPr lang="en-GB" dirty="0" smtClean="0">
                <a:latin typeface="Corbel" panose="020B0503020204020204" pitchFamily="34" charset="0"/>
              </a:rPr>
              <a:t>carole.goble@manchester.ac.uk</a:t>
            </a:r>
            <a:endParaRPr lang="en-GB" dirty="0">
              <a:latin typeface="Corbel" panose="020B0503020204020204" pitchFamily="34" charset="0"/>
            </a:endParaRPr>
          </a:p>
        </p:txBody>
      </p:sp>
      <p:sp>
        <p:nvSpPr>
          <p:cNvPr id="4" name="Shape 36"/>
          <p:cNvSpPr/>
          <p:nvPr/>
        </p:nvSpPr>
        <p:spPr>
          <a:xfrm>
            <a:off x="1691681" y="617833"/>
            <a:ext cx="5160189" cy="13090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0" tIns="50780" rIns="50780" bIns="50780" numCol="1" anchor="ctr">
            <a:noAutofit/>
          </a:bodyPr>
          <a:lstStyle/>
          <a:p>
            <a:pPr defTabSz="457030">
              <a:defRPr sz="1800"/>
            </a:pPr>
            <a:r>
              <a:rPr sz="4400" dirty="0">
                <a:solidFill>
                  <a:prstClr val="black"/>
                </a:solidFill>
                <a:latin typeface="Corbel" panose="020B0503020204020204" pitchFamily="34" charset="0"/>
              </a:rPr>
              <a:t> </a:t>
            </a:r>
            <a:r>
              <a:rPr sz="4400" dirty="0">
                <a:solidFill>
                  <a:srgbClr val="1B98A0"/>
                </a:solidFill>
                <a:latin typeface="Corbel" panose="020B0503020204020204" pitchFamily="34" charset="0"/>
              </a:rPr>
              <a:t>research</a:t>
            </a:r>
            <a:r>
              <a:rPr sz="4400" dirty="0">
                <a:solidFill>
                  <a:prstClr val="black"/>
                </a:solidFill>
                <a:latin typeface="Corbel" panose="020B0503020204020204" pitchFamily="34" charset="0"/>
              </a:rPr>
              <a:t>object.org</a:t>
            </a:r>
          </a:p>
        </p:txBody>
      </p:sp>
      <p:pic>
        <p:nvPicPr>
          <p:cNvPr id="5" name="pasted-image.png"/>
          <p:cNvPicPr/>
          <p:nvPr/>
        </p:nvPicPr>
        <p:blipFill>
          <a:blip r:embed="rId3">
            <a:extLst/>
          </a:blip>
          <a:stretch>
            <a:fillRect/>
          </a:stretch>
        </p:blipFill>
        <p:spPr>
          <a:xfrm>
            <a:off x="6623654" y="843164"/>
            <a:ext cx="861555" cy="858384"/>
          </a:xfrm>
          <a:prstGeom prst="rect">
            <a:avLst/>
          </a:prstGeom>
          <a:ln w="12700" cap="flat">
            <a:noFill/>
            <a:miter lim="400000"/>
          </a:ln>
          <a:effectLst/>
        </p:spPr>
      </p:pic>
      <p:sp>
        <p:nvSpPr>
          <p:cNvPr id="6" name="Rectangle 5"/>
          <p:cNvSpPr/>
          <p:nvPr/>
        </p:nvSpPr>
        <p:spPr>
          <a:xfrm>
            <a:off x="55930" y="6307342"/>
            <a:ext cx="5884222" cy="369300"/>
          </a:xfrm>
          <a:prstGeom prst="rect">
            <a:avLst/>
          </a:prstGeom>
        </p:spPr>
        <p:txBody>
          <a:bodyPr wrap="square" lIns="91404" tIns="45704" rIns="91404" bIns="45704">
            <a:spAutoFit/>
          </a:bodyPr>
          <a:lstStyle/>
          <a:p>
            <a:r>
              <a:rPr lang="en-GB" dirty="0" smtClean="0">
                <a:latin typeface="Corbel" panose="020B0503020204020204" pitchFamily="34" charset="0"/>
              </a:rPr>
              <a:t>ISWC2017 </a:t>
            </a:r>
            <a:r>
              <a:rPr lang="en-GB" dirty="0" err="1" smtClean="0">
                <a:latin typeface="Corbel" panose="020B0503020204020204" pitchFamily="34" charset="0"/>
              </a:rPr>
              <a:t>SemSci</a:t>
            </a:r>
            <a:r>
              <a:rPr lang="en-GB" dirty="0" smtClean="0">
                <a:latin typeface="Corbel" panose="020B0503020204020204" pitchFamily="34" charset="0"/>
              </a:rPr>
              <a:t> Workshop, </a:t>
            </a:r>
            <a:r>
              <a:rPr lang="en-GB" dirty="0" smtClean="0">
                <a:latin typeface="Corbel" panose="020B0503020204020204" pitchFamily="34" charset="0"/>
              </a:rPr>
              <a:t>Vienna, 21 October 2017</a:t>
            </a:r>
            <a:endParaRPr lang="en-GB" dirty="0">
              <a:latin typeface="Corbel" panose="020B0503020204020204" pitchFamily="34" charset="0"/>
            </a:endParaRPr>
          </a:p>
        </p:txBody>
      </p:sp>
    </p:spTree>
    <p:extLst>
      <p:ext uri="{BB962C8B-B14F-4D97-AF65-F5344CB8AC3E}">
        <p14:creationId xmlns:p14="http://schemas.microsoft.com/office/powerpoint/2010/main" val="3434828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807" y="731961"/>
            <a:ext cx="2437058" cy="2592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11560" y="3554785"/>
            <a:ext cx="3960440" cy="1569628"/>
          </a:xfrm>
          <a:prstGeom prst="rect">
            <a:avLst/>
          </a:prstGeom>
          <a:noFill/>
        </p:spPr>
        <p:txBody>
          <a:bodyPr wrap="square" lIns="91404" tIns="45704" rIns="91404" bIns="45704" rtlCol="0">
            <a:spAutoFit/>
          </a:bodyPr>
          <a:lstStyle/>
          <a:p>
            <a:r>
              <a:rPr lang="en-GB" sz="2400" dirty="0">
                <a:latin typeface="Corbel" panose="020B0503020204020204" pitchFamily="34" charset="0"/>
              </a:rPr>
              <a:t>Multi-results &amp; Versions</a:t>
            </a:r>
          </a:p>
          <a:p>
            <a:r>
              <a:rPr lang="en-GB" sz="2400" dirty="0">
                <a:latin typeface="Corbel" panose="020B0503020204020204" pitchFamily="34" charset="0"/>
              </a:rPr>
              <a:t>Data of many types…</a:t>
            </a:r>
          </a:p>
          <a:p>
            <a:r>
              <a:rPr lang="en-GB" sz="2400" dirty="0">
                <a:latin typeface="Corbel" panose="020B0503020204020204" pitchFamily="34" charset="0"/>
              </a:rPr>
              <a:t>Primary, secondary, tertiary…</a:t>
            </a:r>
          </a:p>
          <a:p>
            <a:r>
              <a:rPr lang="en-GB" sz="2400" dirty="0">
                <a:latin typeface="Corbel" panose="020B0503020204020204" pitchFamily="34" charset="0"/>
              </a:rPr>
              <a:t>Methods, </a:t>
            </a:r>
            <a:r>
              <a:rPr lang="en-GB" sz="2400" dirty="0" smtClean="0">
                <a:latin typeface="Corbel" panose="020B0503020204020204" pitchFamily="34" charset="0"/>
              </a:rPr>
              <a:t>models</a:t>
            </a:r>
            <a:r>
              <a:rPr lang="en-GB" sz="2400" dirty="0">
                <a:latin typeface="Corbel" panose="020B0503020204020204" pitchFamily="34" charset="0"/>
              </a:rPr>
              <a:t>, </a:t>
            </a:r>
            <a:r>
              <a:rPr lang="en-GB" sz="2400" dirty="0" smtClean="0">
                <a:latin typeface="Corbel" panose="020B0503020204020204" pitchFamily="34" charset="0"/>
              </a:rPr>
              <a:t>scripts </a:t>
            </a:r>
            <a:r>
              <a:rPr lang="en-GB" sz="2400" dirty="0">
                <a:latin typeface="Corbel" panose="020B0503020204020204" pitchFamily="34" charset="0"/>
              </a:rPr>
              <a:t>… </a:t>
            </a:r>
            <a:endParaRPr lang="en-GB" sz="2400" dirty="0" smtClean="0">
              <a:latin typeface="Corbel" panose="020B0503020204020204" pitchFamily="34" charset="0"/>
            </a:endParaRP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1446095"/>
            <a:ext cx="1259904" cy="1164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Image result for hous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4608" y="2829262"/>
            <a:ext cx="734532" cy="585734"/>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Image result for data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8" y="801652"/>
            <a:ext cx="578381" cy="5783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Image result for data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1483" y="578982"/>
            <a:ext cx="578381" cy="5783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72000" y="3573016"/>
            <a:ext cx="4680520" cy="1569628"/>
          </a:xfrm>
          <a:prstGeom prst="rect">
            <a:avLst/>
          </a:prstGeom>
          <a:noFill/>
        </p:spPr>
        <p:txBody>
          <a:bodyPr wrap="square" lIns="91404" tIns="45704" rIns="91404" bIns="45704" rtlCol="0">
            <a:spAutoFit/>
          </a:bodyPr>
          <a:lstStyle/>
          <a:p>
            <a:r>
              <a:rPr lang="en-GB" sz="2400" dirty="0">
                <a:latin typeface="Corbel" panose="020B0503020204020204" pitchFamily="34" charset="0"/>
              </a:rPr>
              <a:t>Spans repository silos </a:t>
            </a:r>
            <a:endParaRPr lang="en-GB" sz="2400" dirty="0" smtClean="0">
              <a:latin typeface="Corbel" panose="020B0503020204020204" pitchFamily="34" charset="0"/>
            </a:endParaRPr>
          </a:p>
          <a:p>
            <a:r>
              <a:rPr lang="en-GB" sz="2400" dirty="0" smtClean="0">
                <a:latin typeface="Corbel" panose="020B0503020204020204" pitchFamily="34" charset="0"/>
              </a:rPr>
              <a:t>Regardless </a:t>
            </a:r>
            <a:r>
              <a:rPr lang="en-GB" sz="2400" dirty="0">
                <a:latin typeface="Corbel" panose="020B0503020204020204" pitchFamily="34" charset="0"/>
              </a:rPr>
              <a:t>of </a:t>
            </a:r>
            <a:r>
              <a:rPr lang="en-GB" sz="2400" dirty="0" smtClean="0">
                <a:latin typeface="Corbel" panose="020B0503020204020204" pitchFamily="34" charset="0"/>
              </a:rPr>
              <a:t>location</a:t>
            </a:r>
          </a:p>
          <a:p>
            <a:r>
              <a:rPr lang="en-GB" sz="2400" dirty="0" smtClean="0">
                <a:latin typeface="Corbel" panose="020B0503020204020204" pitchFamily="34" charset="0"/>
              </a:rPr>
              <a:t>In house….</a:t>
            </a:r>
          </a:p>
          <a:p>
            <a:r>
              <a:rPr lang="en-GB" sz="2400" dirty="0" smtClean="0">
                <a:latin typeface="Corbel" panose="020B0503020204020204" pitchFamily="34" charset="0"/>
              </a:rPr>
              <a:t>External - s</a:t>
            </a:r>
            <a:r>
              <a:rPr lang="en-GB" sz="2400" dirty="0" smtClean="0">
                <a:latin typeface="Corbel" panose="020B0503020204020204" pitchFamily="34" charset="0"/>
              </a:rPr>
              <a:t>ubject specific, general</a:t>
            </a:r>
            <a:endParaRPr lang="en-GB" sz="2400" dirty="0">
              <a:latin typeface="Corbel" panose="020B0503020204020204" pitchFamily="34" charset="0"/>
            </a:endParaRPr>
          </a:p>
        </p:txBody>
      </p:sp>
      <p:pic>
        <p:nvPicPr>
          <p:cNvPr id="20" name="Picture 7" descr="Image result for data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324" y="1751468"/>
            <a:ext cx="578381" cy="578381"/>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Image result for loc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1514" y="1975530"/>
            <a:ext cx="354317" cy="3543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6482" y="1843684"/>
            <a:ext cx="650724" cy="650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Connector 11"/>
          <p:cNvCxnSpPr/>
          <p:nvPr/>
        </p:nvCxnSpPr>
        <p:spPr>
          <a:xfrm>
            <a:off x="6501874" y="1302181"/>
            <a:ext cx="0" cy="288735"/>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0" idx="1"/>
          </p:cNvCxnSpPr>
          <p:nvPr/>
        </p:nvCxnSpPr>
        <p:spPr>
          <a:xfrm flipH="1">
            <a:off x="7002536" y="2040656"/>
            <a:ext cx="449784" cy="705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617206" y="2040657"/>
            <a:ext cx="397798" cy="107127"/>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518744" y="2509476"/>
            <a:ext cx="0" cy="285587"/>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33" name="Picture 7" descr="Image result for data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2540" y="548680"/>
            <a:ext cx="578381" cy="57838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flipH="1">
            <a:off x="6869141" y="1165846"/>
            <a:ext cx="143565" cy="53146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34608" y="1431577"/>
            <a:ext cx="0" cy="288735"/>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13375" y="5301208"/>
            <a:ext cx="3598585" cy="1200329"/>
          </a:xfrm>
          <a:prstGeom prst="rect">
            <a:avLst/>
          </a:prstGeom>
        </p:spPr>
        <p:txBody>
          <a:bodyPr wrap="square">
            <a:spAutoFit/>
          </a:bodyPr>
          <a:lstStyle/>
          <a:p>
            <a:r>
              <a:rPr lang="en-GB" sz="3600" dirty="0" smtClean="0">
                <a:latin typeface="Corbel" panose="020B0503020204020204" pitchFamily="34" charset="0"/>
              </a:rPr>
              <a:t>Structured </a:t>
            </a:r>
            <a:r>
              <a:rPr lang="en-GB" sz="3600" dirty="0">
                <a:latin typeface="Corbel" panose="020B0503020204020204" pitchFamily="34" charset="0"/>
              </a:rPr>
              <a:t>organisation</a:t>
            </a:r>
          </a:p>
        </p:txBody>
      </p:sp>
      <p:sp>
        <p:nvSpPr>
          <p:cNvPr id="23" name="Rectangle 22"/>
          <p:cNvSpPr/>
          <p:nvPr/>
        </p:nvSpPr>
        <p:spPr>
          <a:xfrm>
            <a:off x="4647236" y="5325015"/>
            <a:ext cx="4029220" cy="1200329"/>
          </a:xfrm>
          <a:prstGeom prst="rect">
            <a:avLst/>
          </a:prstGeom>
        </p:spPr>
        <p:txBody>
          <a:bodyPr wrap="square">
            <a:spAutoFit/>
          </a:bodyPr>
          <a:lstStyle/>
          <a:p>
            <a:r>
              <a:rPr lang="en-GB" sz="3600" dirty="0" smtClean="0">
                <a:latin typeface="Corbel" panose="020B0503020204020204" pitchFamily="34" charset="0"/>
              </a:rPr>
              <a:t>Retaining context</a:t>
            </a:r>
          </a:p>
          <a:p>
            <a:r>
              <a:rPr lang="en-GB" sz="3600" dirty="0">
                <a:latin typeface="Corbel" panose="020B0503020204020204" pitchFamily="34" charset="0"/>
              </a:rPr>
              <a:t>o</a:t>
            </a:r>
            <a:r>
              <a:rPr lang="en-GB" sz="3600" dirty="0" smtClean="0">
                <a:latin typeface="Corbel" panose="020B0503020204020204" pitchFamily="34" charset="0"/>
              </a:rPr>
              <a:t>ver fragmentation</a:t>
            </a:r>
            <a:endParaRPr lang="en-GB" sz="3600" dirty="0">
              <a:latin typeface="Corbel" panose="020B0503020204020204" pitchFamily="34" charset="0"/>
            </a:endParaRPr>
          </a:p>
        </p:txBody>
      </p:sp>
    </p:spTree>
    <p:extLst>
      <p:ext uri="{BB962C8B-B14F-4D97-AF65-F5344CB8AC3E}">
        <p14:creationId xmlns:p14="http://schemas.microsoft.com/office/powerpoint/2010/main" val="313549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36712"/>
            <a:ext cx="8229600" cy="504056"/>
          </a:xfrm>
        </p:spPr>
        <p:txBody>
          <a:bodyPr>
            <a:normAutofit fontScale="90000"/>
          </a:bodyPr>
          <a:lstStyle/>
          <a:p>
            <a:pPr marL="0" indent="0"/>
            <a:r>
              <a:rPr lang="en-GB" dirty="0">
                <a:latin typeface="Corbel" panose="020B0503020204020204" pitchFamily="34" charset="0"/>
              </a:rPr>
              <a:t>A Research Object </a:t>
            </a:r>
            <a:r>
              <a:rPr lang="en-GB" b="1" dirty="0">
                <a:latin typeface="Corbel" panose="020B0503020204020204" pitchFamily="34" charset="0"/>
              </a:rPr>
              <a:t>bundles</a:t>
            </a:r>
            <a:r>
              <a:rPr lang="en-GB" dirty="0">
                <a:latin typeface="Corbel" panose="020B0503020204020204" pitchFamily="34" charset="0"/>
              </a:rPr>
              <a:t> and </a:t>
            </a:r>
            <a:r>
              <a:rPr lang="en-GB" b="1" dirty="0">
                <a:latin typeface="Corbel" panose="020B0503020204020204" pitchFamily="34" charset="0"/>
              </a:rPr>
              <a:t>relates</a:t>
            </a:r>
            <a:r>
              <a:rPr lang="en-GB" dirty="0">
                <a:latin typeface="Corbel" panose="020B0503020204020204" pitchFamily="34" charset="0"/>
              </a:rPr>
              <a:t> digital resources </a:t>
            </a:r>
            <a:r>
              <a:rPr lang="en-GB" dirty="0" smtClean="0">
                <a:latin typeface="Corbel" panose="020B0503020204020204" pitchFamily="34" charset="0"/>
              </a:rPr>
              <a:t>of </a:t>
            </a:r>
            <a:r>
              <a:rPr lang="en-GB" dirty="0">
                <a:latin typeface="Corbel" panose="020B0503020204020204" pitchFamily="34" charset="0"/>
              </a:rPr>
              <a:t>a scientific </a:t>
            </a:r>
            <a:r>
              <a:rPr lang="en-GB" dirty="0" smtClean="0">
                <a:latin typeface="Corbel" panose="020B0503020204020204" pitchFamily="34" charset="0"/>
              </a:rPr>
              <a:t>experiment/investigation + context</a:t>
            </a:r>
            <a:endParaRPr lang="en-GB" dirty="0">
              <a:latin typeface="Corbel" panose="020B0503020204020204" pitchFamily="34" charset="0"/>
            </a:endParaRPr>
          </a:p>
        </p:txBody>
      </p:sp>
      <p:sp>
        <p:nvSpPr>
          <p:cNvPr id="3" name="Content Placeholder 2"/>
          <p:cNvSpPr>
            <a:spLocks noGrp="1"/>
          </p:cNvSpPr>
          <p:nvPr>
            <p:ph idx="1"/>
          </p:nvPr>
        </p:nvSpPr>
        <p:spPr>
          <a:xfrm>
            <a:off x="107504" y="1916833"/>
            <a:ext cx="5400598" cy="4896543"/>
          </a:xfrm>
        </p:spPr>
        <p:txBody>
          <a:bodyPr>
            <a:normAutofit/>
          </a:bodyPr>
          <a:lstStyle/>
          <a:p>
            <a:endParaRPr lang="en-GB" sz="2400" dirty="0" smtClean="0">
              <a:effectLst/>
              <a:latin typeface="Corbel" panose="020B0503020204020204" pitchFamily="34" charset="0"/>
            </a:endParaRPr>
          </a:p>
          <a:p>
            <a:r>
              <a:rPr lang="en-GB" sz="2400" b="1" dirty="0" smtClean="0">
                <a:effectLst/>
                <a:latin typeface="Corbel" panose="020B0503020204020204" pitchFamily="34" charset="0"/>
              </a:rPr>
              <a:t>Data</a:t>
            </a:r>
            <a:r>
              <a:rPr lang="en-GB" sz="2400" dirty="0" smtClean="0">
                <a:latin typeface="Corbel" panose="020B0503020204020204" pitchFamily="34" charset="0"/>
              </a:rPr>
              <a:t> used and results produced in experimental study</a:t>
            </a:r>
            <a:r>
              <a:rPr lang="en-GB" sz="2400" dirty="0" smtClean="0">
                <a:effectLst/>
                <a:latin typeface="Corbel" panose="020B0503020204020204" pitchFamily="34" charset="0"/>
              </a:rPr>
              <a:t>​</a:t>
            </a:r>
          </a:p>
          <a:p>
            <a:r>
              <a:rPr lang="en-GB" sz="2400" b="1" dirty="0" smtClean="0">
                <a:effectLst/>
                <a:latin typeface="Corbel" panose="020B0503020204020204" pitchFamily="34" charset="0"/>
              </a:rPr>
              <a:t>Methods</a:t>
            </a:r>
            <a:r>
              <a:rPr lang="en-GB" sz="2400" dirty="0" smtClean="0">
                <a:latin typeface="Corbel" panose="020B0503020204020204" pitchFamily="34" charset="0"/>
              </a:rPr>
              <a:t> employed to produce and analyse that data</a:t>
            </a:r>
            <a:r>
              <a:rPr lang="en-GB" sz="2400" dirty="0" smtClean="0">
                <a:effectLst/>
                <a:latin typeface="Corbel" panose="020B0503020204020204" pitchFamily="34" charset="0"/>
              </a:rPr>
              <a:t>​</a:t>
            </a:r>
          </a:p>
          <a:p>
            <a:r>
              <a:rPr lang="en-GB" sz="2400" b="1" dirty="0" smtClean="0">
                <a:effectLst/>
                <a:latin typeface="Corbel" panose="020B0503020204020204" pitchFamily="34" charset="0"/>
              </a:rPr>
              <a:t>Provenance</a:t>
            </a:r>
            <a:r>
              <a:rPr lang="en-GB" sz="2400" dirty="0" smtClean="0">
                <a:latin typeface="Corbel" panose="020B0503020204020204" pitchFamily="34" charset="0"/>
              </a:rPr>
              <a:t> and settings for the experiments</a:t>
            </a:r>
            <a:r>
              <a:rPr lang="en-GB" sz="2400" dirty="0" smtClean="0">
                <a:effectLst/>
                <a:latin typeface="Corbel" panose="020B0503020204020204" pitchFamily="34" charset="0"/>
              </a:rPr>
              <a:t>​</a:t>
            </a:r>
          </a:p>
          <a:p>
            <a:r>
              <a:rPr lang="en-GB" sz="2400" b="1" dirty="0" smtClean="0">
                <a:effectLst/>
                <a:latin typeface="Corbel" panose="020B0503020204020204" pitchFamily="34" charset="0"/>
              </a:rPr>
              <a:t>People</a:t>
            </a:r>
            <a:r>
              <a:rPr lang="en-GB" sz="2400" dirty="0" smtClean="0">
                <a:latin typeface="Corbel" panose="020B0503020204020204" pitchFamily="34" charset="0"/>
              </a:rPr>
              <a:t> involved in the investigation</a:t>
            </a:r>
            <a:r>
              <a:rPr lang="en-GB" sz="2400" dirty="0" smtClean="0">
                <a:effectLst/>
                <a:latin typeface="Corbel" panose="020B0503020204020204" pitchFamily="34" charset="0"/>
              </a:rPr>
              <a:t>​</a:t>
            </a:r>
          </a:p>
          <a:p>
            <a:r>
              <a:rPr lang="en-GB" sz="2400" b="1" dirty="0" smtClean="0">
                <a:effectLst/>
                <a:latin typeface="Corbel" panose="020B0503020204020204" pitchFamily="34" charset="0"/>
              </a:rPr>
              <a:t>Annotations</a:t>
            </a:r>
            <a:r>
              <a:rPr lang="en-GB" sz="2400" dirty="0" smtClean="0">
                <a:latin typeface="Corbel" panose="020B0503020204020204" pitchFamily="34" charset="0"/>
              </a:rPr>
              <a:t> about these resources, to improve understanding and interpretation</a:t>
            </a:r>
            <a:endParaRPr lang="en-GB" sz="2400" dirty="0" smtClean="0">
              <a:effectLst/>
              <a:latin typeface="Corbel" panose="020B0503020204020204" pitchFamily="34" charset="0"/>
            </a:endParaRPr>
          </a:p>
          <a:p>
            <a:endParaRPr lang="en-GB" sz="2400" dirty="0">
              <a:latin typeface="Corbel" panose="020B0503020204020204" pitchFamily="34" charset="0"/>
            </a:endParaRP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716" y="2420888"/>
            <a:ext cx="3510958" cy="286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994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research object"/>
          <p:cNvSpPr>
            <a:spLocks noChangeAspect="1" noChangeArrowheads="1"/>
          </p:cNvSpPr>
          <p:nvPr/>
        </p:nvSpPr>
        <p:spPr bwMode="auto">
          <a:xfrm>
            <a:off x="155575" y="-1295399"/>
            <a:ext cx="815340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6" name="Rectangle 5"/>
          <p:cNvSpPr/>
          <p:nvPr/>
        </p:nvSpPr>
        <p:spPr>
          <a:xfrm>
            <a:off x="323528" y="5301208"/>
            <a:ext cx="8820471" cy="1200296"/>
          </a:xfrm>
          <a:prstGeom prst="rect">
            <a:avLst/>
          </a:prstGeom>
        </p:spPr>
        <p:txBody>
          <a:bodyPr wrap="square" lIns="91404" tIns="45704" rIns="91404" bIns="45704">
            <a:spAutoFit/>
          </a:bodyPr>
          <a:lstStyle/>
          <a:p>
            <a:pPr algn="ctr"/>
            <a:r>
              <a:rPr lang="en-GB" altLang="en-US" sz="2400" dirty="0" smtClean="0">
                <a:solidFill>
                  <a:srgbClr val="262626"/>
                </a:solidFill>
                <a:latin typeface="Corbel" panose="020B0503020204020204" pitchFamily="34" charset="0"/>
              </a:rPr>
              <a:t>Standards-based metadata </a:t>
            </a:r>
            <a:r>
              <a:rPr lang="en-GB" altLang="en-US" sz="2400" dirty="0" smtClean="0">
                <a:solidFill>
                  <a:srgbClr val="262626"/>
                </a:solidFill>
                <a:latin typeface="Corbel" panose="020B0503020204020204" pitchFamily="34" charset="0"/>
              </a:rPr>
              <a:t>framework </a:t>
            </a:r>
            <a:r>
              <a:rPr lang="en-GB" altLang="en-US" sz="2400" dirty="0" smtClean="0">
                <a:solidFill>
                  <a:srgbClr val="262626"/>
                </a:solidFill>
                <a:latin typeface="Corbel" panose="020B0503020204020204" pitchFamily="34" charset="0"/>
              </a:rPr>
              <a:t>for </a:t>
            </a:r>
            <a:r>
              <a:rPr lang="en-GB" sz="2400" dirty="0" smtClean="0">
                <a:latin typeface="Corbel" panose="020B0503020204020204" pitchFamily="34" charset="0"/>
              </a:rPr>
              <a:t>bundling </a:t>
            </a:r>
            <a:r>
              <a:rPr lang="en-GB" sz="2400" dirty="0" smtClean="0">
                <a:latin typeface="Corbel" panose="020B0503020204020204" pitchFamily="34" charset="0"/>
              </a:rPr>
              <a:t>embedded and referenced resources  </a:t>
            </a:r>
            <a:r>
              <a:rPr lang="en-GB" sz="2400" dirty="0" smtClean="0">
                <a:solidFill>
                  <a:srgbClr val="FF0000"/>
                </a:solidFill>
                <a:latin typeface="Corbel" panose="020B0503020204020204" pitchFamily="34" charset="0"/>
              </a:rPr>
              <a:t>with context </a:t>
            </a:r>
          </a:p>
          <a:p>
            <a:pPr algn="ctr"/>
            <a:r>
              <a:rPr lang="en-GB" sz="2400" dirty="0" smtClean="0">
                <a:latin typeface="Corbel" panose="020B0503020204020204" pitchFamily="34" charset="0"/>
              </a:rPr>
              <a:t>Citable Reproducible </a:t>
            </a:r>
            <a:r>
              <a:rPr lang="en-GB" sz="2400" dirty="0" smtClean="0">
                <a:latin typeface="Corbel" panose="020B0503020204020204" pitchFamily="34" charset="0"/>
              </a:rPr>
              <a:t>Packaging</a:t>
            </a:r>
            <a:endParaRPr lang="en-GB" sz="2400" dirty="0">
              <a:latin typeface="Corbel" panose="020B0503020204020204" pitchFamily="34" charset="0"/>
            </a:endParaRPr>
          </a:p>
        </p:txBody>
      </p:sp>
      <p:pic>
        <p:nvPicPr>
          <p:cNvPr id="7" name="Picture 2" descr="research-objects-header.png (2344×129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7" y="1124744"/>
            <a:ext cx="7980194" cy="403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hape 36"/>
          <p:cNvSpPr/>
          <p:nvPr/>
        </p:nvSpPr>
        <p:spPr>
          <a:xfrm>
            <a:off x="1691681" y="-27384"/>
            <a:ext cx="5160189" cy="13090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0" tIns="50780" rIns="50780" bIns="50780" numCol="1" anchor="ctr">
            <a:noAutofit/>
          </a:bodyPr>
          <a:lstStyle/>
          <a:p>
            <a:pPr defTabSz="457030">
              <a:defRPr sz="1800"/>
            </a:pPr>
            <a:r>
              <a:rPr sz="4400" dirty="0">
                <a:solidFill>
                  <a:prstClr val="black"/>
                </a:solidFill>
                <a:latin typeface="Corbel" panose="020B0503020204020204" pitchFamily="34" charset="0"/>
              </a:rPr>
              <a:t> </a:t>
            </a:r>
            <a:r>
              <a:rPr sz="4400" dirty="0">
                <a:solidFill>
                  <a:srgbClr val="1B98A0"/>
                </a:solidFill>
                <a:latin typeface="Corbel" panose="020B0503020204020204" pitchFamily="34" charset="0"/>
              </a:rPr>
              <a:t>research</a:t>
            </a:r>
            <a:r>
              <a:rPr sz="4400" dirty="0">
                <a:solidFill>
                  <a:prstClr val="black"/>
                </a:solidFill>
                <a:latin typeface="Corbel" panose="020B0503020204020204" pitchFamily="34" charset="0"/>
              </a:rPr>
              <a:t>object.org</a:t>
            </a:r>
          </a:p>
        </p:txBody>
      </p:sp>
      <p:pic>
        <p:nvPicPr>
          <p:cNvPr id="9" name="pasted-image.png"/>
          <p:cNvPicPr/>
          <p:nvPr/>
        </p:nvPicPr>
        <p:blipFill>
          <a:blip r:embed="rId3">
            <a:extLst/>
          </a:blip>
          <a:stretch>
            <a:fillRect/>
          </a:stretch>
        </p:blipFill>
        <p:spPr>
          <a:xfrm>
            <a:off x="6623654" y="197947"/>
            <a:ext cx="861555" cy="858384"/>
          </a:xfrm>
          <a:prstGeom prst="rect">
            <a:avLst/>
          </a:prstGeom>
          <a:ln w="12700" cap="flat">
            <a:noFill/>
            <a:miter lim="400000"/>
          </a:ln>
          <a:effectLst/>
        </p:spPr>
      </p:pic>
    </p:spTree>
    <p:extLst>
      <p:ext uri="{BB962C8B-B14F-4D97-AF65-F5344CB8AC3E}">
        <p14:creationId xmlns:p14="http://schemas.microsoft.com/office/powerpoint/2010/main" val="64732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7463" y="3206857"/>
            <a:ext cx="3311714" cy="2166754"/>
            <a:chOff x="-132613" y="3422486"/>
            <a:chExt cx="3984533" cy="2459074"/>
          </a:xfrm>
        </p:grpSpPr>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128" y="3422486"/>
              <a:ext cx="2519792" cy="245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32613" y="4982162"/>
              <a:ext cx="1464741" cy="384229"/>
            </a:xfrm>
            <a:prstGeom prst="rect">
              <a:avLst/>
            </a:prstGeom>
            <a:solidFill>
              <a:schemeClr val="accent5">
                <a:lumMod val="75000"/>
              </a:schemeClr>
            </a:solidFill>
          </p:spPr>
          <p:txBody>
            <a:bodyPr wrap="square" rtlCol="0">
              <a:spAutoFit/>
            </a:bodyPr>
            <a:lstStyle/>
            <a:p>
              <a:pPr algn="ctr"/>
              <a:r>
                <a:rPr lang="en-GB" sz="1600" dirty="0">
                  <a:solidFill>
                    <a:schemeClr val="bg1"/>
                  </a:solidFill>
                  <a:latin typeface="Corbel" panose="020B0503020204020204" pitchFamily="34" charset="0"/>
                </a:rPr>
                <a:t>Container</a:t>
              </a:r>
            </a:p>
          </p:txBody>
        </p:sp>
      </p:grpSp>
      <p:sp>
        <p:nvSpPr>
          <p:cNvPr id="25" name="TextBox 24"/>
          <p:cNvSpPr txBox="1"/>
          <p:nvPr/>
        </p:nvSpPr>
        <p:spPr>
          <a:xfrm>
            <a:off x="381147" y="188640"/>
            <a:ext cx="4694914" cy="954075"/>
          </a:xfrm>
          <a:prstGeom prst="rect">
            <a:avLst/>
          </a:prstGeom>
          <a:noFill/>
        </p:spPr>
        <p:txBody>
          <a:bodyPr wrap="square" lIns="91404" tIns="45704" rIns="91404" bIns="45704" rtlCol="0">
            <a:spAutoFit/>
          </a:bodyPr>
          <a:lstStyle/>
          <a:p>
            <a:pPr>
              <a:spcBef>
                <a:spcPct val="0"/>
              </a:spcBef>
            </a:pPr>
            <a:r>
              <a:rPr lang="en-GB" altLang="en-US" sz="3600" dirty="0">
                <a:solidFill>
                  <a:srgbClr val="262626"/>
                </a:solidFill>
                <a:latin typeface="Corbel" panose="020B0503020204020204" pitchFamily="34" charset="0"/>
              </a:rPr>
              <a:t>Research Object </a:t>
            </a:r>
            <a:endParaRPr lang="en-GB" altLang="en-US" sz="3600" dirty="0" smtClean="0">
              <a:solidFill>
                <a:srgbClr val="262626"/>
              </a:solidFill>
              <a:latin typeface="Corbel" panose="020B0503020204020204" pitchFamily="34" charset="0"/>
            </a:endParaRPr>
          </a:p>
          <a:p>
            <a:pPr>
              <a:spcBef>
                <a:spcPct val="0"/>
              </a:spcBef>
            </a:pPr>
            <a:r>
              <a:rPr lang="en-GB" altLang="en-US" sz="2000" dirty="0" smtClean="0">
                <a:solidFill>
                  <a:srgbClr val="262626"/>
                </a:solidFill>
                <a:latin typeface="Corbel" panose="020B0503020204020204" pitchFamily="34" charset="0"/>
              </a:rPr>
              <a:t>in </a:t>
            </a:r>
            <a:r>
              <a:rPr lang="en-GB" altLang="en-US" sz="2000" dirty="0">
                <a:solidFill>
                  <a:srgbClr val="262626"/>
                </a:solidFill>
                <a:latin typeface="Corbel" panose="020B0503020204020204" pitchFamily="34" charset="0"/>
              </a:rPr>
              <a:t>a nutshell</a:t>
            </a:r>
            <a:endParaRPr lang="en-GB" altLang="en-US" sz="2000" dirty="0">
              <a:latin typeface="Corbel" panose="020B0503020204020204" pitchFamily="34" charset="0"/>
            </a:endParaRP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616" y="980728"/>
            <a:ext cx="1668820" cy="2002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755576" y="6095070"/>
            <a:ext cx="4182763" cy="646298"/>
          </a:xfrm>
          <a:prstGeom prst="rect">
            <a:avLst/>
          </a:prstGeom>
        </p:spPr>
        <p:txBody>
          <a:bodyPr wrap="square" lIns="91404" tIns="45704" rIns="91404" bIns="45704">
            <a:spAutoFit/>
          </a:bodyPr>
          <a:lstStyle/>
          <a:p>
            <a:pPr algn="ctr"/>
            <a:r>
              <a:rPr lang="en-GB" i="1" dirty="0" smtClean="0">
                <a:solidFill>
                  <a:srgbClr val="1A8791"/>
                </a:solidFill>
                <a:latin typeface="Corbel" panose="020B0503020204020204" pitchFamily="34" charset="0"/>
              </a:rPr>
              <a:t>Packaging Frameworks</a:t>
            </a:r>
          </a:p>
          <a:p>
            <a:pPr algn="ctr"/>
            <a:r>
              <a:rPr lang="en-GB" dirty="0" smtClean="0">
                <a:latin typeface="Corbel" panose="020B0503020204020204" pitchFamily="34" charset="0"/>
              </a:rPr>
              <a:t>Zip </a:t>
            </a:r>
            <a:r>
              <a:rPr lang="en-GB" dirty="0" smtClean="0">
                <a:latin typeface="Corbel" panose="020B0503020204020204" pitchFamily="34" charset="0"/>
              </a:rPr>
              <a:t>Archives, </a:t>
            </a:r>
            <a:r>
              <a:rPr lang="en-GB" dirty="0" err="1" smtClean="0">
                <a:latin typeface="Corbel" panose="020B0503020204020204" pitchFamily="34" charset="0"/>
              </a:rPr>
              <a:t>BagIt</a:t>
            </a:r>
            <a:r>
              <a:rPr lang="en-GB" dirty="0" smtClean="0">
                <a:latin typeface="Corbel" panose="020B0503020204020204" pitchFamily="34" charset="0"/>
              </a:rPr>
              <a:t>, Docker images</a:t>
            </a:r>
            <a:endParaRPr lang="en-GB" i="1" dirty="0" smtClean="0">
              <a:solidFill>
                <a:srgbClr val="1A8791"/>
              </a:solidFill>
              <a:latin typeface="Corbel" panose="020B0503020204020204" pitchFamily="34" charset="0"/>
            </a:endParaRPr>
          </a:p>
        </p:txBody>
      </p:sp>
      <p:sp>
        <p:nvSpPr>
          <p:cNvPr id="27" name="Rectangle 26"/>
          <p:cNvSpPr/>
          <p:nvPr/>
        </p:nvSpPr>
        <p:spPr>
          <a:xfrm>
            <a:off x="971600" y="5370504"/>
            <a:ext cx="3500854" cy="663663"/>
          </a:xfrm>
          <a:prstGeom prst="rect">
            <a:avLst/>
          </a:prstGeom>
        </p:spPr>
        <p:txBody>
          <a:bodyPr wrap="square" lIns="91404" tIns="45704" rIns="91404" bIns="45704">
            <a:spAutoFit/>
          </a:bodyPr>
          <a:lstStyle/>
          <a:p>
            <a:pPr algn="ctr"/>
            <a:r>
              <a:rPr lang="en-GB" i="1" dirty="0" smtClean="0">
                <a:solidFill>
                  <a:srgbClr val="1A8791"/>
                </a:solidFill>
                <a:latin typeface="Corbel" panose="020B0503020204020204" pitchFamily="34" charset="0"/>
              </a:rPr>
              <a:t>Platforms </a:t>
            </a:r>
            <a:endParaRPr lang="en-GB" i="1" dirty="0" smtClean="0">
              <a:solidFill>
                <a:srgbClr val="1A8791"/>
              </a:solidFill>
              <a:latin typeface="Corbel" panose="020B0503020204020204" pitchFamily="34" charset="0"/>
            </a:endParaRPr>
          </a:p>
          <a:p>
            <a:pPr algn="ctr"/>
            <a:r>
              <a:rPr lang="en-GB" dirty="0" smtClean="0">
                <a:latin typeface="Corbel" panose="020B0503020204020204" pitchFamily="34" charset="0"/>
              </a:rPr>
              <a:t>FAIRDOM, </a:t>
            </a:r>
            <a:r>
              <a:rPr lang="en-GB" dirty="0" err="1" smtClean="0">
                <a:latin typeface="Corbel" panose="020B0503020204020204" pitchFamily="34" charset="0"/>
              </a:rPr>
              <a:t>myExperiment</a:t>
            </a:r>
            <a:endParaRPr lang="en-GB" dirty="0" smtClean="0">
              <a:latin typeface="Corbel" panose="020B0503020204020204" pitchFamily="34" charset="0"/>
            </a:endParaRPr>
          </a:p>
        </p:txBody>
      </p: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061" y="1335002"/>
            <a:ext cx="3384372" cy="4358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rot="16200000">
            <a:off x="2253725" y="2911304"/>
            <a:ext cx="648072" cy="792088"/>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sp>
        <p:nvSpPr>
          <p:cNvPr id="4" name="Rectangle 3"/>
          <p:cNvSpPr/>
          <p:nvPr/>
        </p:nvSpPr>
        <p:spPr>
          <a:xfrm>
            <a:off x="4752919" y="496384"/>
            <a:ext cx="4091761" cy="646331"/>
          </a:xfrm>
          <a:prstGeom prst="rect">
            <a:avLst/>
          </a:prstGeom>
        </p:spPr>
        <p:txBody>
          <a:bodyPr wrap="none">
            <a:spAutoFit/>
          </a:bodyPr>
          <a:lstStyle/>
          <a:p>
            <a:r>
              <a:rPr lang="en-GB" sz="3600" dirty="0">
                <a:latin typeface="Corbel" panose="020B0503020204020204" pitchFamily="34" charset="0"/>
              </a:rPr>
              <a:t>Rhetorical </a:t>
            </a:r>
            <a:r>
              <a:rPr lang="en-GB" sz="3600" dirty="0" smtClean="0">
                <a:latin typeface="Corbel" panose="020B0503020204020204" pitchFamily="34" charset="0"/>
              </a:rPr>
              <a:t>Analogy 1</a:t>
            </a:r>
            <a:endParaRPr lang="en-GB" sz="3600" dirty="0">
              <a:latin typeface="Corbel" panose="020B0503020204020204" pitchFamily="34" charset="0"/>
            </a:endParaRPr>
          </a:p>
        </p:txBody>
      </p:sp>
    </p:spTree>
    <p:extLst>
      <p:ext uri="{BB962C8B-B14F-4D97-AF65-F5344CB8AC3E}">
        <p14:creationId xmlns:p14="http://schemas.microsoft.com/office/powerpoint/2010/main" val="4260817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99057" y="170639"/>
            <a:ext cx="6173144" cy="972319"/>
          </a:xfrm>
          <a:prstGeom prst="rect">
            <a:avLst/>
          </a:prstGeom>
        </p:spPr>
        <p:txBody>
          <a:bodyPr wrap="square" lIns="91404" tIns="45704" rIns="91404" bIns="45704">
            <a:spAutoFit/>
          </a:bodyPr>
          <a:lstStyle/>
          <a:p>
            <a:r>
              <a:rPr lang="en-GB" altLang="en-US" sz="3200" dirty="0">
                <a:solidFill>
                  <a:srgbClr val="262626"/>
                </a:solidFill>
                <a:latin typeface="Corbel" panose="020B0503020204020204" pitchFamily="34" charset="0"/>
              </a:rPr>
              <a:t>Systems Biology Research Objects  </a:t>
            </a:r>
            <a:r>
              <a:rPr lang="en-GB" altLang="en-US" sz="2400" dirty="0">
                <a:solidFill>
                  <a:srgbClr val="262626"/>
                </a:solidFill>
                <a:latin typeface="Corbel" panose="020B0503020204020204" pitchFamily="34" charset="0"/>
              </a:rPr>
              <a:t>exchange, portability and maintenance</a:t>
            </a:r>
          </a:p>
        </p:txBody>
      </p:sp>
      <p:pic>
        <p:nvPicPr>
          <p:cNvPr id="2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8812" y="5020231"/>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6660233" y="4953975"/>
            <a:ext cx="2082443" cy="923297"/>
          </a:xfrm>
          <a:prstGeom prst="rect">
            <a:avLst/>
          </a:prstGeom>
        </p:spPr>
        <p:txBody>
          <a:bodyPr wrap="square" lIns="91404" tIns="45704" rIns="91404" bIns="45704">
            <a:spAutoFit/>
          </a:bodyPr>
          <a:lstStyle/>
          <a:p>
            <a:pPr algn="r"/>
            <a:r>
              <a:rPr lang="en-GB" dirty="0" smtClean="0">
                <a:latin typeface="Corbel" panose="020B0503020204020204" pitchFamily="34" charset="0"/>
              </a:rPr>
              <a:t>components p</a:t>
            </a:r>
            <a:r>
              <a:rPr lang="en-GB" dirty="0" smtClean="0">
                <a:effectLst/>
                <a:latin typeface="Corbel" panose="020B0503020204020204" pitchFamily="34" charset="0"/>
              </a:rPr>
              <a:t>ackaged into various </a:t>
            </a:r>
            <a:r>
              <a:rPr lang="en-GB" dirty="0" smtClean="0">
                <a:effectLst/>
                <a:latin typeface="Corbel" panose="020B0503020204020204" pitchFamily="34" charset="0"/>
              </a:rPr>
              <a:t>containers</a:t>
            </a:r>
            <a:endParaRPr lang="en-GB" dirty="0">
              <a:effectLst/>
              <a:latin typeface="Corbel" panose="020B0503020204020204" pitchFamily="34" charset="0"/>
            </a:endParaRPr>
          </a:p>
        </p:txBody>
      </p:sp>
      <p:pic>
        <p:nvPicPr>
          <p:cNvPr id="17" name="Content Placeholder 5" descr="RO3-219x300.png"/>
          <p:cNvPicPr>
            <a:picLocks noChangeAspect="1"/>
          </p:cNvPicPr>
          <p:nvPr/>
        </p:nvPicPr>
        <p:blipFill rotWithShape="1">
          <a:blip r:embed="rId4">
            <a:extLst>
              <a:ext uri="{28A0092B-C50C-407E-A947-70E740481C1C}">
                <a14:useLocalDpi xmlns:a14="http://schemas.microsoft.com/office/drawing/2010/main" val="0"/>
              </a:ext>
            </a:extLst>
          </a:blip>
          <a:srcRect l="17181" t="74854" r="30759"/>
          <a:stretch/>
        </p:blipFill>
        <p:spPr bwMode="auto">
          <a:xfrm>
            <a:off x="3827204" y="4811263"/>
            <a:ext cx="1728192" cy="113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21"/>
          <p:cNvGrpSpPr/>
          <p:nvPr/>
        </p:nvGrpSpPr>
        <p:grpSpPr>
          <a:xfrm>
            <a:off x="1968655" y="1848877"/>
            <a:ext cx="6837050" cy="2283384"/>
            <a:chOff x="151154" y="1857393"/>
            <a:chExt cx="8813334" cy="2534582"/>
          </a:xfrm>
        </p:grpSpPr>
        <p:sp>
          <p:nvSpPr>
            <p:cNvPr id="23" name="Rectangle 22"/>
            <p:cNvSpPr/>
            <p:nvPr/>
          </p:nvSpPr>
          <p:spPr>
            <a:xfrm>
              <a:off x="151154" y="1857393"/>
              <a:ext cx="8813334" cy="2534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567" y="2837508"/>
              <a:ext cx="996784" cy="136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1822" y="2059245"/>
              <a:ext cx="1333017" cy="71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36" y="2588125"/>
            <a:ext cx="1249082" cy="1498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Bent Arrow 35"/>
          <p:cNvSpPr/>
          <p:nvPr/>
        </p:nvSpPr>
        <p:spPr>
          <a:xfrm rot="16200000">
            <a:off x="1443323" y="3333975"/>
            <a:ext cx="1355748" cy="2969377"/>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solidFill>
                <a:schemeClr val="tx1"/>
              </a:solidFill>
              <a:latin typeface="Corbel" panose="020B0503020204020204" pitchFamily="34" charset="0"/>
            </a:endParaRPr>
          </a:p>
        </p:txBody>
      </p:sp>
      <p:sp>
        <p:nvSpPr>
          <p:cNvPr id="4" name="Up Arrow 3"/>
          <p:cNvSpPr/>
          <p:nvPr/>
        </p:nvSpPr>
        <p:spPr>
          <a:xfrm>
            <a:off x="4308918" y="4147713"/>
            <a:ext cx="764773" cy="595433"/>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pic>
        <p:nvPicPr>
          <p:cNvPr id="21" name="Bild 13"/>
          <p:cNvPicPr>
            <a:picLocks noChangeAspect="1"/>
          </p:cNvPicPr>
          <p:nvPr/>
        </p:nvPicPr>
        <p:blipFill>
          <a:blip r:embed="rId8"/>
          <a:stretch>
            <a:fillRect/>
          </a:stretch>
        </p:blipFill>
        <p:spPr>
          <a:xfrm>
            <a:off x="7379771" y="170640"/>
            <a:ext cx="1425937" cy="1458163"/>
          </a:xfrm>
          <a:prstGeom prst="rect">
            <a:avLst/>
          </a:prstGeom>
        </p:spPr>
      </p:pic>
      <p:sp>
        <p:nvSpPr>
          <p:cNvPr id="2" name="TextBox 1"/>
          <p:cNvSpPr txBox="1"/>
          <p:nvPr/>
        </p:nvSpPr>
        <p:spPr>
          <a:xfrm>
            <a:off x="3072240" y="3731915"/>
            <a:ext cx="864096" cy="283779"/>
          </a:xfrm>
          <a:prstGeom prst="rect">
            <a:avLst/>
          </a:prstGeom>
          <a:noFill/>
        </p:spPr>
        <p:txBody>
          <a:bodyPr wrap="square" lIns="91404" tIns="45704" rIns="91404" bIns="45704" rtlCol="0">
            <a:spAutoFit/>
          </a:bodyPr>
          <a:lstStyle/>
          <a:p>
            <a:r>
              <a:rPr lang="en-GB" sz="1200" dirty="0">
                <a:latin typeface="Corbel" panose="020B0503020204020204" pitchFamily="34" charset="0"/>
              </a:rPr>
              <a:t>ISA-TAB</a:t>
            </a:r>
          </a:p>
        </p:txBody>
      </p:sp>
      <p:grpSp>
        <p:nvGrpSpPr>
          <p:cNvPr id="38" name="Group 37"/>
          <p:cNvGrpSpPr/>
          <p:nvPr/>
        </p:nvGrpSpPr>
        <p:grpSpPr>
          <a:xfrm>
            <a:off x="2994723" y="2802200"/>
            <a:ext cx="864096" cy="864096"/>
            <a:chOff x="7236296" y="3560021"/>
            <a:chExt cx="733692" cy="717476"/>
          </a:xfrm>
        </p:grpSpPr>
        <p:pic>
          <p:nvPicPr>
            <p:cNvPr id="39" name="Picture 15" descr="https://encrypted-tbn0.gstatic.com/images?q=tbn:ANd9GcSHMalbVUnrmwCcTqQmAerl4ehj7BqZG19wvDnuaKmZxaMyqcaKKi10-Q"/>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06215" y="3560021"/>
              <a:ext cx="373035" cy="3730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36296" y="3933056"/>
              <a:ext cx="301027" cy="34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68961" y="3933056"/>
              <a:ext cx="301027" cy="34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AutoShape 8" descr="Image result for spreadsheet icon"/>
          <p:cNvSpPr>
            <a:spLocks noChangeAspect="1" noChangeArrowheads="1"/>
          </p:cNvSpPr>
          <p:nvPr/>
        </p:nvSpPr>
        <p:spPr bwMode="auto">
          <a:xfrm>
            <a:off x="155575" y="-1165225"/>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5" name="AutoShape 10" descr="Image result for spreadsheet icon"/>
          <p:cNvSpPr>
            <a:spLocks noChangeAspect="1" noChangeArrowheads="1"/>
          </p:cNvSpPr>
          <p:nvPr/>
        </p:nvSpPr>
        <p:spPr bwMode="auto">
          <a:xfrm>
            <a:off x="307975" y="-1012824"/>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6" name="AutoShape 12" descr="Image result for spreadsheet icon"/>
          <p:cNvSpPr>
            <a:spLocks noChangeAspect="1" noChangeArrowheads="1"/>
          </p:cNvSpPr>
          <p:nvPr/>
        </p:nvSpPr>
        <p:spPr bwMode="auto">
          <a:xfrm>
            <a:off x="460375" y="-860425"/>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pic>
        <p:nvPicPr>
          <p:cNvPr id="9231" name="Picture 15"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3687" y="2768082"/>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5"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6087" y="2920484"/>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5"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8487" y="3072882"/>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5"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30887" y="3225284"/>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39116" y="27570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91516" y="29094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43916" y="30618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96316" y="32142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8716" y="33666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26452" y="2728763"/>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78852" y="2881164"/>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31252" y="3033563"/>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83652" y="3185963"/>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6052" y="3338365"/>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9490"/>
          <a:stretch/>
        </p:blipFill>
        <p:spPr bwMode="auto">
          <a:xfrm>
            <a:off x="7241690" y="2728763"/>
            <a:ext cx="459764" cy="58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descr="research-objects-header.png (2344×1290)"/>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4784" t="5958" r="4720" b="67849"/>
          <a:stretch/>
        </p:blipFill>
        <p:spPr bwMode="auto">
          <a:xfrm>
            <a:off x="230807" y="1825346"/>
            <a:ext cx="1537114" cy="72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596824" y="3800073"/>
            <a:ext cx="824265" cy="276999"/>
          </a:xfrm>
          <a:prstGeom prst="rect">
            <a:avLst/>
          </a:prstGeom>
          <a:noFill/>
        </p:spPr>
        <p:txBody>
          <a:bodyPr wrap="none" rtlCol="0">
            <a:spAutoFit/>
          </a:bodyPr>
          <a:lstStyle/>
          <a:p>
            <a:r>
              <a:rPr lang="en-GB" sz="1200" dirty="0" smtClean="0">
                <a:latin typeface="Corbel" panose="020B0503020204020204" pitchFamily="34" charset="0"/>
              </a:rPr>
              <a:t>checksum</a:t>
            </a:r>
            <a:endParaRPr lang="en-GB" sz="1200" dirty="0">
              <a:latin typeface="Corbel" panose="020B0503020204020204" pitchFamily="34" charset="0"/>
            </a:endParaRPr>
          </a:p>
        </p:txBody>
      </p:sp>
      <p:pic>
        <p:nvPicPr>
          <p:cNvPr id="45"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9490"/>
          <a:stretch/>
        </p:blipFill>
        <p:spPr bwMode="auto">
          <a:xfrm>
            <a:off x="7394090" y="2881163"/>
            <a:ext cx="459764" cy="58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9490"/>
          <a:stretch/>
        </p:blipFill>
        <p:spPr bwMode="auto">
          <a:xfrm>
            <a:off x="7546490" y="3033563"/>
            <a:ext cx="459764" cy="58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9490"/>
          <a:stretch/>
        </p:blipFill>
        <p:spPr bwMode="auto">
          <a:xfrm>
            <a:off x="7698890" y="3185963"/>
            <a:ext cx="459764" cy="58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32459" y="1916832"/>
            <a:ext cx="473959" cy="59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84859" y="2069232"/>
            <a:ext cx="473959" cy="59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37259" y="2221632"/>
            <a:ext cx="473959" cy="59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89659" y="2374032"/>
            <a:ext cx="473959" cy="59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262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872" y="44625"/>
            <a:ext cx="8229600" cy="1143000"/>
          </a:xfrm>
        </p:spPr>
        <p:txBody>
          <a:bodyPr>
            <a:normAutofit/>
          </a:bodyPr>
          <a:lstStyle/>
          <a:p>
            <a:r>
              <a:rPr lang="en-GB" dirty="0" smtClean="0">
                <a:latin typeface="Corbel" panose="020B0503020204020204" pitchFamily="34" charset="0"/>
              </a:rPr>
              <a:t>RO Commons and Currency</a:t>
            </a:r>
            <a:endParaRPr lang="en-GB" sz="3100" dirty="0">
              <a:latin typeface="Corbel" panose="020B0503020204020204" pitchFamily="34" charset="0"/>
            </a:endParaRP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670" y="1845937"/>
            <a:ext cx="1030125" cy="81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1944127" y="1813082"/>
            <a:ext cx="736334" cy="1008112"/>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US">
              <a:latin typeface="Corbel" panose="020B0503020204020204" pitchFamily="34"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28345">
            <a:off x="6209115" y="2415621"/>
            <a:ext cx="838508" cy="1118010"/>
          </a:xfrm>
          <a:prstGeom prst="rect">
            <a:avLst/>
          </a:prstGeom>
        </p:spPr>
      </p:pic>
      <p:sp>
        <p:nvSpPr>
          <p:cNvPr id="9" name="Right Arrow 8"/>
          <p:cNvSpPr/>
          <p:nvPr/>
        </p:nvSpPr>
        <p:spPr>
          <a:xfrm rot="1058568" flipV="1">
            <a:off x="5770727" y="2546652"/>
            <a:ext cx="467234" cy="524033"/>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US">
              <a:latin typeface="Corbel" panose="020B0503020204020204" pitchFamily="34" charset="0"/>
            </a:endParaRPr>
          </a:p>
        </p:txBody>
      </p:sp>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516" y="1597060"/>
            <a:ext cx="1615874" cy="177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603542" y="1629758"/>
            <a:ext cx="3273218" cy="769441"/>
          </a:xfrm>
          <a:prstGeom prst="rect">
            <a:avLst/>
          </a:prstGeom>
          <a:noFill/>
          <a:ln>
            <a:solidFill>
              <a:srgbClr val="35495E"/>
            </a:solidFill>
            <a:prstDash val="dash"/>
          </a:ln>
        </p:spPr>
        <p:txBody>
          <a:bodyPr wrap="square" lIns="91404" tIns="45704" rIns="91404" bIns="45704" rtlCol="0">
            <a:spAutoFit/>
          </a:bodyPr>
          <a:lstStyle/>
          <a:p>
            <a:r>
              <a:rPr lang="en-US" sz="1100" dirty="0">
                <a:latin typeface="Corbel" panose="020B0503020204020204" pitchFamily="34" charset="0"/>
                <a:cs typeface="Courier New"/>
              </a:rPr>
              <a:t>Author List: Joe </a:t>
            </a:r>
            <a:r>
              <a:rPr lang="en-US" sz="1100" dirty="0" err="1">
                <a:latin typeface="Corbel" panose="020B0503020204020204" pitchFamily="34" charset="0"/>
                <a:cs typeface="Courier New"/>
              </a:rPr>
              <a:t>Bloggs</a:t>
            </a:r>
            <a:r>
              <a:rPr lang="en-US" sz="1100" dirty="0">
                <a:latin typeface="Corbel" panose="020B0503020204020204" pitchFamily="34" charset="0"/>
                <a:cs typeface="Courier New"/>
              </a:rPr>
              <a:t>; Jane Doe</a:t>
            </a:r>
          </a:p>
          <a:p>
            <a:r>
              <a:rPr lang="en-US" sz="1100" dirty="0">
                <a:latin typeface="Corbel" panose="020B0503020204020204" pitchFamily="34" charset="0"/>
                <a:cs typeface="Courier New"/>
              </a:rPr>
              <a:t>Title: My Investigation </a:t>
            </a:r>
          </a:p>
          <a:p>
            <a:r>
              <a:rPr lang="en-US" sz="1100" dirty="0">
                <a:latin typeface="Corbel" panose="020B0503020204020204" pitchFamily="34" charset="0"/>
                <a:cs typeface="Courier New"/>
              </a:rPr>
              <a:t>Date: September 2016</a:t>
            </a:r>
          </a:p>
          <a:p>
            <a:r>
              <a:rPr lang="en-US" sz="1100" dirty="0">
                <a:latin typeface="Corbel" panose="020B0503020204020204" pitchFamily="34" charset="0"/>
                <a:cs typeface="Courier New"/>
              </a:rPr>
              <a:t>DOI: </a:t>
            </a:r>
            <a:r>
              <a:rPr lang="en-GB" sz="1100" dirty="0">
                <a:latin typeface="Corbel" panose="020B0503020204020204" pitchFamily="34" charset="0"/>
                <a:cs typeface="Courier New"/>
                <a:hlinkClick r:id="rId6"/>
              </a:rPr>
              <a:t>https://doi.org/10.15490/seek##</a:t>
            </a:r>
            <a:endParaRPr lang="en-GB" sz="1100" dirty="0">
              <a:latin typeface="Corbel" panose="020B0503020204020204" pitchFamily="34" charset="0"/>
              <a:cs typeface="Courier New"/>
            </a:endParaRPr>
          </a:p>
        </p:txBody>
      </p:sp>
      <p:pic>
        <p:nvPicPr>
          <p:cNvPr id="1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1282" y="1609082"/>
            <a:ext cx="1495743" cy="1731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212071" y="3324032"/>
            <a:ext cx="3423829" cy="261610"/>
          </a:xfrm>
          <a:prstGeom prst="rect">
            <a:avLst/>
          </a:prstGeom>
        </p:spPr>
        <p:txBody>
          <a:bodyPr wrap="square" lIns="91404" tIns="45704" rIns="91404" bIns="45704">
            <a:spAutoFit/>
          </a:bodyPr>
          <a:lstStyle/>
          <a:p>
            <a:r>
              <a:rPr lang="en-GB" sz="1100" b="1" dirty="0">
                <a:latin typeface="Corbel" panose="020B0503020204020204" pitchFamily="34" charset="0"/>
              </a:rPr>
              <a:t>https://doi.org/10.15490/seek.1.investigation.56</a:t>
            </a:r>
          </a:p>
        </p:txBody>
      </p:sp>
      <p:sp>
        <p:nvSpPr>
          <p:cNvPr id="18" name="Right Arrow 17"/>
          <p:cNvSpPr/>
          <p:nvPr/>
        </p:nvSpPr>
        <p:spPr>
          <a:xfrm rot="5400000" flipV="1">
            <a:off x="859324" y="3485991"/>
            <a:ext cx="506261" cy="688614"/>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US">
              <a:latin typeface="Corbel" panose="020B0503020204020204" pitchFamily="34" charset="0"/>
            </a:endParaRPr>
          </a:p>
        </p:txBody>
      </p:sp>
      <p:sp>
        <p:nvSpPr>
          <p:cNvPr id="19" name="TextBox 18"/>
          <p:cNvSpPr txBox="1"/>
          <p:nvPr/>
        </p:nvSpPr>
        <p:spPr>
          <a:xfrm>
            <a:off x="212069" y="4058362"/>
            <a:ext cx="2832885" cy="378750"/>
          </a:xfrm>
          <a:prstGeom prst="rect">
            <a:avLst/>
          </a:prstGeom>
          <a:noFill/>
        </p:spPr>
        <p:txBody>
          <a:bodyPr wrap="square" lIns="91404" tIns="45704" rIns="91404" bIns="45704" rtlCol="0">
            <a:spAutoFit/>
          </a:bodyPr>
          <a:lstStyle/>
          <a:p>
            <a:r>
              <a:rPr lang="en-GB" dirty="0" smtClean="0">
                <a:latin typeface="Corbel" panose="020B0503020204020204" pitchFamily="34" charset="0"/>
              </a:rPr>
              <a:t>Active entry evolves</a:t>
            </a:r>
            <a:endParaRPr lang="en-GB" dirty="0">
              <a:latin typeface="Corbel" panose="020B0503020204020204" pitchFamily="34" charset="0"/>
            </a:endParaRPr>
          </a:p>
        </p:txBody>
      </p:sp>
      <p:sp>
        <p:nvSpPr>
          <p:cNvPr id="20" name="Rectangle 19"/>
          <p:cNvSpPr/>
          <p:nvPr/>
        </p:nvSpPr>
        <p:spPr>
          <a:xfrm>
            <a:off x="2753349" y="2595877"/>
            <a:ext cx="898507" cy="369300"/>
          </a:xfrm>
          <a:prstGeom prst="rect">
            <a:avLst/>
          </a:prstGeom>
        </p:spPr>
        <p:txBody>
          <a:bodyPr wrap="none" lIns="91404" tIns="45704" rIns="91404" bIns="45704">
            <a:spAutoFit/>
          </a:bodyPr>
          <a:lstStyle/>
          <a:p>
            <a:r>
              <a:rPr lang="en-GB" dirty="0" smtClean="0">
                <a:latin typeface="Corbel" panose="020B0503020204020204" pitchFamily="34" charset="0"/>
              </a:rPr>
              <a:t>Version</a:t>
            </a:r>
            <a:endParaRPr lang="en-GB" dirty="0">
              <a:latin typeface="Corbel" panose="020B0503020204020204" pitchFamily="34" charset="0"/>
            </a:endParaRPr>
          </a:p>
        </p:txBody>
      </p:sp>
      <p:grpSp>
        <p:nvGrpSpPr>
          <p:cNvPr id="30" name="Group 29"/>
          <p:cNvGrpSpPr/>
          <p:nvPr/>
        </p:nvGrpSpPr>
        <p:grpSpPr>
          <a:xfrm>
            <a:off x="768147" y="3829883"/>
            <a:ext cx="6840756" cy="3043062"/>
            <a:chOff x="107504" y="3147230"/>
            <a:chExt cx="7765723" cy="3594644"/>
          </a:xfrm>
        </p:grpSpPr>
        <p:sp>
          <p:nvSpPr>
            <p:cNvPr id="14" name="Right Arrow 13"/>
            <p:cNvSpPr/>
            <p:nvPr/>
          </p:nvSpPr>
          <p:spPr>
            <a:xfrm rot="5400000" flipV="1">
              <a:off x="4392234" y="3172593"/>
              <a:ext cx="857834" cy="807108"/>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grpSp>
          <p:nvGrpSpPr>
            <p:cNvPr id="8" name="Group 7"/>
            <p:cNvGrpSpPr/>
            <p:nvPr/>
          </p:nvGrpSpPr>
          <p:grpSpPr>
            <a:xfrm>
              <a:off x="107504" y="4221088"/>
              <a:ext cx="7765723" cy="2520786"/>
              <a:chOff x="107504" y="4221088"/>
              <a:chExt cx="7765723" cy="2520786"/>
            </a:xfrm>
          </p:grpSpPr>
          <p:pic>
            <p:nvPicPr>
              <p:cNvPr id="3" name="Picture 6"/>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040"/>
              <a:stretch/>
            </p:blipFill>
            <p:spPr bwMode="auto">
              <a:xfrm>
                <a:off x="107504" y="4511904"/>
                <a:ext cx="3451017" cy="173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85930" y="4365345"/>
                <a:ext cx="1226430" cy="505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0090" y="4221088"/>
                <a:ext cx="1584325"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ight Arrow 14"/>
              <p:cNvSpPr/>
              <p:nvPr/>
            </p:nvSpPr>
            <p:spPr>
              <a:xfrm rot="20172020" flipV="1">
                <a:off x="5529940" y="4511945"/>
                <a:ext cx="857834" cy="622918"/>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6" name="Rectangle 15"/>
              <p:cNvSpPr/>
              <p:nvPr/>
            </p:nvSpPr>
            <p:spPr>
              <a:xfrm>
                <a:off x="251520" y="6123816"/>
                <a:ext cx="3726765" cy="618058"/>
              </a:xfrm>
              <a:prstGeom prst="rect">
                <a:avLst/>
              </a:prstGeom>
            </p:spPr>
            <p:txBody>
              <a:bodyPr wrap="square">
                <a:spAutoFit/>
              </a:bodyPr>
              <a:lstStyle/>
              <a:p>
                <a:r>
                  <a:rPr lang="en-US" sz="1400" dirty="0">
                    <a:latin typeface="Corbel" panose="020B0503020204020204" pitchFamily="34" charset="0"/>
                  </a:rPr>
                  <a:t>information travels with the data and models</a:t>
                </a:r>
                <a:endParaRPr lang="en-GB" sz="1400" dirty="0">
                  <a:latin typeface="Corbel" panose="020B0503020204020204" pitchFamily="34" charset="0"/>
                </a:endParaRPr>
              </a:p>
            </p:txBody>
          </p:sp>
          <p:sp>
            <p:nvSpPr>
              <p:cNvPr id="21" name="Right Arrow 20"/>
              <p:cNvSpPr/>
              <p:nvPr/>
            </p:nvSpPr>
            <p:spPr>
              <a:xfrm rot="287542" flipV="1">
                <a:off x="5594632" y="5250257"/>
                <a:ext cx="857834" cy="622918"/>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pic>
            <p:nvPicPr>
              <p:cNvPr id="22"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76988" y="5218038"/>
                <a:ext cx="1292780" cy="113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ight Arrow 26"/>
              <p:cNvSpPr/>
              <p:nvPr/>
            </p:nvSpPr>
            <p:spPr>
              <a:xfrm rot="10128456" flipV="1">
                <a:off x="3320876" y="5195137"/>
                <a:ext cx="857834" cy="622918"/>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pic>
            <p:nvPicPr>
              <p:cNvPr id="29" name="Bild 13"/>
              <p:cNvPicPr>
                <a:picLocks noChangeAspect="1"/>
              </p:cNvPicPr>
              <p:nvPr/>
            </p:nvPicPr>
            <p:blipFill>
              <a:blip r:embed="rId12"/>
              <a:stretch>
                <a:fillRect/>
              </a:stretch>
            </p:blipFill>
            <p:spPr>
              <a:xfrm>
                <a:off x="7380312" y="6038069"/>
                <a:ext cx="492915" cy="504055"/>
              </a:xfrm>
              <a:prstGeom prst="rect">
                <a:avLst/>
              </a:prstGeom>
            </p:spPr>
          </p:pic>
        </p:grpSp>
      </p:grpSp>
      <p:pic>
        <p:nvPicPr>
          <p:cNvPr id="31"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508" y="1482836"/>
            <a:ext cx="714575" cy="66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Bild 13"/>
          <p:cNvPicPr>
            <a:picLocks noChangeAspect="1"/>
          </p:cNvPicPr>
          <p:nvPr/>
        </p:nvPicPr>
        <p:blipFill>
          <a:blip r:embed="rId12"/>
          <a:stretch>
            <a:fillRect/>
          </a:stretch>
        </p:blipFill>
        <p:spPr>
          <a:xfrm>
            <a:off x="107508" y="116632"/>
            <a:ext cx="1224132" cy="1251798"/>
          </a:xfrm>
          <a:prstGeom prst="rect">
            <a:avLst/>
          </a:prstGeom>
        </p:spPr>
      </p:pic>
    </p:spTree>
    <p:extLst>
      <p:ext uri="{BB962C8B-B14F-4D97-AF65-F5344CB8AC3E}">
        <p14:creationId xmlns:p14="http://schemas.microsoft.com/office/powerpoint/2010/main" val="765261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08" y="116632"/>
            <a:ext cx="8229600" cy="778098"/>
          </a:xfrm>
        </p:spPr>
        <p:txBody>
          <a:bodyPr/>
          <a:lstStyle/>
          <a:p>
            <a:r>
              <a:rPr lang="en-GB" dirty="0" smtClean="0">
                <a:latin typeface="Corbel" panose="020B0503020204020204" pitchFamily="34" charset="0"/>
              </a:rPr>
              <a:t>Rhetorical Analogies ….</a:t>
            </a:r>
            <a:endParaRPr lang="en-GB" dirty="0">
              <a:latin typeface="Corbel" panose="020B0503020204020204" pitchFamily="34" charset="0"/>
            </a:endParaRPr>
          </a:p>
        </p:txBody>
      </p:sp>
      <p:sp>
        <p:nvSpPr>
          <p:cNvPr id="4" name="Rectangle 3"/>
          <p:cNvSpPr/>
          <p:nvPr/>
        </p:nvSpPr>
        <p:spPr>
          <a:xfrm>
            <a:off x="3131880" y="1196752"/>
            <a:ext cx="2749399" cy="1077186"/>
          </a:xfrm>
          <a:prstGeom prst="rect">
            <a:avLst/>
          </a:prstGeom>
        </p:spPr>
        <p:txBody>
          <a:bodyPr wrap="none" lIns="91404" tIns="45704" rIns="91404" bIns="45704">
            <a:spAutoFit/>
          </a:bodyPr>
          <a:lstStyle/>
          <a:p>
            <a:pPr algn="ctr"/>
            <a:r>
              <a:rPr lang="en-GB" sz="3200" dirty="0">
                <a:solidFill>
                  <a:schemeClr val="tx2">
                    <a:lumMod val="50000"/>
                  </a:schemeClr>
                </a:solidFill>
                <a:latin typeface="Corbel" panose="020B0503020204020204" pitchFamily="34" charset="0"/>
              </a:rPr>
              <a:t>Reproducibility</a:t>
            </a:r>
          </a:p>
          <a:p>
            <a:pPr algn="ctr"/>
            <a:r>
              <a:rPr lang="en-GB" sz="3200" dirty="0">
                <a:solidFill>
                  <a:schemeClr val="tx2">
                    <a:lumMod val="50000"/>
                  </a:schemeClr>
                </a:solidFill>
                <a:latin typeface="Corbel" panose="020B0503020204020204" pitchFamily="34" charset="0"/>
              </a:rPr>
              <a:t>Preservation</a:t>
            </a:r>
          </a:p>
        </p:txBody>
      </p:sp>
      <p:sp>
        <p:nvSpPr>
          <p:cNvPr id="5" name="Rectangle 4"/>
          <p:cNvSpPr/>
          <p:nvPr/>
        </p:nvSpPr>
        <p:spPr>
          <a:xfrm>
            <a:off x="7039760" y="1268763"/>
            <a:ext cx="1492644" cy="584743"/>
          </a:xfrm>
          <a:prstGeom prst="rect">
            <a:avLst/>
          </a:prstGeom>
        </p:spPr>
        <p:txBody>
          <a:bodyPr wrap="none" lIns="91404" tIns="45704" rIns="91404" bIns="45704">
            <a:spAutoFit/>
          </a:bodyPr>
          <a:lstStyle/>
          <a:p>
            <a:pPr algn="ctr"/>
            <a:r>
              <a:rPr lang="en-GB" sz="3200" dirty="0">
                <a:solidFill>
                  <a:schemeClr val="tx2">
                    <a:lumMod val="50000"/>
                  </a:schemeClr>
                </a:solidFill>
                <a:latin typeface="Corbel" panose="020B0503020204020204" pitchFamily="34" charset="0"/>
              </a:rPr>
              <a:t>Release</a:t>
            </a:r>
          </a:p>
        </p:txBody>
      </p:sp>
      <p:sp>
        <p:nvSpPr>
          <p:cNvPr id="7" name="Rectangle 6"/>
          <p:cNvSpPr/>
          <p:nvPr/>
        </p:nvSpPr>
        <p:spPr>
          <a:xfrm>
            <a:off x="395537" y="1196755"/>
            <a:ext cx="1834084" cy="584743"/>
          </a:xfrm>
          <a:prstGeom prst="rect">
            <a:avLst/>
          </a:prstGeom>
        </p:spPr>
        <p:txBody>
          <a:bodyPr wrap="none" lIns="91404" tIns="45704" rIns="91404" bIns="45704">
            <a:spAutoFit/>
          </a:bodyPr>
          <a:lstStyle/>
          <a:p>
            <a:r>
              <a:rPr lang="en-GB" sz="3200" dirty="0">
                <a:solidFill>
                  <a:schemeClr val="tx2">
                    <a:lumMod val="50000"/>
                  </a:schemeClr>
                </a:solidFill>
                <a:latin typeface="Corbel" panose="020B0503020204020204" pitchFamily="34" charset="0"/>
              </a:rPr>
              <a:t>Exchange</a:t>
            </a:r>
          </a:p>
        </p:txBody>
      </p:sp>
      <p:sp>
        <p:nvSpPr>
          <p:cNvPr id="8" name="Rectangle 4"/>
          <p:cNvSpPr>
            <a:spLocks noChangeArrowheads="1"/>
          </p:cNvSpPr>
          <p:nvPr/>
        </p:nvSpPr>
        <p:spPr bwMode="auto">
          <a:xfrm>
            <a:off x="467544" y="6525346"/>
            <a:ext cx="835292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4" rIns="91404" bIns="45704">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algn="ctr" eaLnBrk="1" hangingPunct="1">
              <a:lnSpc>
                <a:spcPct val="90000"/>
              </a:lnSpc>
              <a:buFontTx/>
              <a:buNone/>
            </a:pPr>
            <a:r>
              <a:rPr lang="en-GB" altLang="en-US" sz="1400" i="1" dirty="0">
                <a:ea typeface="Batang" pitchFamily="18" charset="-127"/>
              </a:rPr>
              <a:t>Goble, De </a:t>
            </a:r>
            <a:r>
              <a:rPr lang="en-GB" altLang="en-US" sz="1400" i="1" dirty="0" err="1">
                <a:ea typeface="Batang" pitchFamily="18" charset="-127"/>
              </a:rPr>
              <a:t>Roure</a:t>
            </a:r>
            <a:r>
              <a:rPr lang="en-GB" altLang="en-US" sz="1400" i="1" dirty="0">
                <a:ea typeface="Batang" pitchFamily="18" charset="-127"/>
              </a:rPr>
              <a:t>, </a:t>
            </a:r>
            <a:r>
              <a:rPr lang="en-GB" altLang="en-US" sz="1400" i="1" dirty="0" err="1">
                <a:ea typeface="Batang" pitchFamily="18" charset="-127"/>
              </a:rPr>
              <a:t>Bechhofer</a:t>
            </a:r>
            <a:r>
              <a:rPr lang="en-GB" altLang="en-US" sz="1400" i="1" dirty="0">
                <a:ea typeface="Batang" pitchFamily="18" charset="-127"/>
              </a:rPr>
              <a:t>, Accelerating Knowledge Turns, </a:t>
            </a:r>
            <a:r>
              <a:rPr lang="en-GB" sz="1400" i="1" dirty="0"/>
              <a:t>DOI</a:t>
            </a:r>
            <a:r>
              <a:rPr lang="en-GB" sz="1400" dirty="0"/>
              <a:t>: </a:t>
            </a:r>
            <a:r>
              <a:rPr lang="en-GB" sz="1400" i="1" dirty="0"/>
              <a:t>10.1007/978-3-642-37186-8_1</a:t>
            </a:r>
            <a:r>
              <a:rPr lang="en-GB" altLang="en-US" sz="1400" i="1" dirty="0">
                <a:ea typeface="Batang" pitchFamily="18" charset="-127"/>
              </a:rPr>
              <a:t> </a:t>
            </a:r>
            <a:endParaRPr lang="en-US" altLang="en-US" sz="1400" i="1" dirty="0">
              <a:ea typeface="Batang" pitchFamily="18" charset="-127"/>
            </a:endParaRPr>
          </a:p>
        </p:txBody>
      </p:sp>
      <p:sp>
        <p:nvSpPr>
          <p:cNvPr id="9" name="TextBox 8"/>
          <p:cNvSpPr txBox="1"/>
          <p:nvPr/>
        </p:nvSpPr>
        <p:spPr>
          <a:xfrm>
            <a:off x="-180528" y="4964975"/>
            <a:ext cx="3168352" cy="1233490"/>
          </a:xfrm>
          <a:prstGeom prst="rect">
            <a:avLst/>
          </a:prstGeom>
          <a:noFill/>
          <a:ln>
            <a:noFill/>
          </a:ln>
        </p:spPr>
        <p:txBody>
          <a:bodyPr wrap="square" lIns="91404" tIns="45704" rIns="91404" bIns="45704" rtlCol="0">
            <a:spAutoFit/>
          </a:bodyPr>
          <a:lstStyle/>
          <a:p>
            <a:pPr algn="ctr"/>
            <a:r>
              <a:rPr lang="en-GB" sz="2400" dirty="0">
                <a:solidFill>
                  <a:schemeClr val="tx2">
                    <a:lumMod val="50000"/>
                  </a:schemeClr>
                </a:solidFill>
                <a:latin typeface="Corbel" panose="020B0503020204020204" pitchFamily="34" charset="0"/>
              </a:rPr>
              <a:t>FAIR Commons</a:t>
            </a:r>
          </a:p>
          <a:p>
            <a:pPr algn="ctr"/>
            <a:r>
              <a:rPr lang="en-GB" sz="2400" dirty="0">
                <a:solidFill>
                  <a:schemeClr val="tx2">
                    <a:lumMod val="50000"/>
                  </a:schemeClr>
                </a:solidFill>
                <a:latin typeface="Corbel" panose="020B0503020204020204" pitchFamily="34" charset="0"/>
              </a:rPr>
              <a:t>Currency of </a:t>
            </a:r>
          </a:p>
          <a:p>
            <a:pPr algn="ctr"/>
            <a:r>
              <a:rPr lang="en-GB" sz="2400" dirty="0">
                <a:solidFill>
                  <a:schemeClr val="tx2">
                    <a:lumMod val="50000"/>
                  </a:schemeClr>
                </a:solidFill>
                <a:latin typeface="Corbel" panose="020B0503020204020204" pitchFamily="34" charset="0"/>
              </a:rPr>
              <a:t>Scholarship</a:t>
            </a:r>
          </a:p>
        </p:txBody>
      </p:sp>
      <p:sp>
        <p:nvSpPr>
          <p:cNvPr id="10" name="Rectangle 9"/>
          <p:cNvSpPr/>
          <p:nvPr/>
        </p:nvSpPr>
        <p:spPr>
          <a:xfrm>
            <a:off x="3203848" y="3801815"/>
            <a:ext cx="2808312" cy="1200296"/>
          </a:xfrm>
          <a:prstGeom prst="rect">
            <a:avLst/>
          </a:prstGeom>
        </p:spPr>
        <p:txBody>
          <a:bodyPr wrap="square" lIns="91404" tIns="45704" rIns="91404" bIns="45704">
            <a:spAutoFit/>
          </a:bodyPr>
          <a:lstStyle/>
          <a:p>
            <a:pPr algn="ctr"/>
            <a:r>
              <a:rPr lang="en-GB" dirty="0" smtClean="0">
                <a:solidFill>
                  <a:schemeClr val="tx2">
                    <a:lumMod val="50000"/>
                  </a:schemeClr>
                </a:solidFill>
                <a:latin typeface="Corbel" panose="020B0503020204020204" pitchFamily="34" charset="0"/>
              </a:rPr>
              <a:t>Interpretation, Comparison</a:t>
            </a:r>
          </a:p>
          <a:p>
            <a:pPr algn="ctr"/>
            <a:r>
              <a:rPr lang="en-GB" dirty="0" smtClean="0">
                <a:solidFill>
                  <a:schemeClr val="tx2">
                    <a:lumMod val="50000"/>
                  </a:schemeClr>
                </a:solidFill>
                <a:latin typeface="Corbel" panose="020B0503020204020204" pitchFamily="34" charset="0"/>
              </a:rPr>
              <a:t>Preservation, Repair</a:t>
            </a:r>
          </a:p>
          <a:p>
            <a:pPr algn="ctr"/>
            <a:r>
              <a:rPr lang="en-GB" dirty="0" smtClean="0">
                <a:solidFill>
                  <a:schemeClr val="tx2">
                    <a:lumMod val="50000"/>
                  </a:schemeClr>
                </a:solidFill>
                <a:latin typeface="Corbel" panose="020B0503020204020204" pitchFamily="34" charset="0"/>
              </a:rPr>
              <a:t>Portability, </a:t>
            </a:r>
            <a:r>
              <a:rPr lang="en-GB" dirty="0" smtClean="0">
                <a:solidFill>
                  <a:schemeClr val="tx2">
                    <a:lumMod val="50000"/>
                  </a:schemeClr>
                </a:solidFill>
                <a:latin typeface="Corbel" panose="020B0503020204020204" pitchFamily="34" charset="0"/>
              </a:rPr>
              <a:t>Reuse</a:t>
            </a:r>
          </a:p>
          <a:p>
            <a:pPr algn="ctr"/>
            <a:r>
              <a:rPr lang="en-GB" dirty="0" smtClean="0">
                <a:solidFill>
                  <a:schemeClr val="tx2">
                    <a:lumMod val="50000"/>
                  </a:schemeClr>
                </a:solidFill>
                <a:latin typeface="Corbel" panose="020B0503020204020204" pitchFamily="34" charset="0"/>
              </a:rPr>
              <a:t>Execution</a:t>
            </a:r>
            <a:endParaRPr lang="en-GB" dirty="0">
              <a:solidFill>
                <a:schemeClr val="tx2">
                  <a:lumMod val="50000"/>
                </a:schemeClr>
              </a:solidFill>
              <a:latin typeface="Corbel" panose="020B0503020204020204" pitchFamily="34" charset="0"/>
            </a:endParaRPr>
          </a:p>
        </p:txBody>
      </p:sp>
      <p:sp>
        <p:nvSpPr>
          <p:cNvPr id="11" name="Rectangle 10"/>
          <p:cNvSpPr/>
          <p:nvPr/>
        </p:nvSpPr>
        <p:spPr>
          <a:xfrm>
            <a:off x="6804252" y="3812848"/>
            <a:ext cx="1873403" cy="948576"/>
          </a:xfrm>
          <a:prstGeom prst="rect">
            <a:avLst/>
          </a:prstGeom>
        </p:spPr>
        <p:txBody>
          <a:bodyPr wrap="square" lIns="91404" tIns="45704" rIns="91404" bIns="45704">
            <a:spAutoFit/>
          </a:bodyPr>
          <a:lstStyle/>
          <a:p>
            <a:pPr algn="ctr"/>
            <a:r>
              <a:rPr lang="en-GB" dirty="0" smtClean="0">
                <a:solidFill>
                  <a:schemeClr val="tx2">
                    <a:lumMod val="50000"/>
                  </a:schemeClr>
                </a:solidFill>
                <a:latin typeface="Corbel" panose="020B0503020204020204" pitchFamily="34" charset="0"/>
              </a:rPr>
              <a:t>Active Research</a:t>
            </a:r>
          </a:p>
          <a:p>
            <a:pPr algn="ctr"/>
            <a:r>
              <a:rPr lang="en-GB" dirty="0" smtClean="0">
                <a:solidFill>
                  <a:schemeClr val="tx2">
                    <a:lumMod val="50000"/>
                  </a:schemeClr>
                </a:solidFill>
                <a:latin typeface="Corbel" panose="020B0503020204020204" pitchFamily="34" charset="0"/>
              </a:rPr>
              <a:t>Evolving codes</a:t>
            </a:r>
          </a:p>
          <a:p>
            <a:pPr algn="ctr"/>
            <a:r>
              <a:rPr lang="en-GB" dirty="0" smtClean="0">
                <a:solidFill>
                  <a:schemeClr val="tx2">
                    <a:lumMod val="50000"/>
                  </a:schemeClr>
                </a:solidFill>
                <a:latin typeface="Corbel" panose="020B0503020204020204" pitchFamily="34" charset="0"/>
              </a:rPr>
              <a:t>New data</a:t>
            </a: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634" y="2474038"/>
            <a:ext cx="866889" cy="89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ight Arrow 14"/>
          <p:cNvSpPr/>
          <p:nvPr/>
        </p:nvSpPr>
        <p:spPr>
          <a:xfrm>
            <a:off x="876648" y="2286004"/>
            <a:ext cx="871939" cy="423337"/>
          </a:xfrm>
          <a:prstGeom prst="rightArrow">
            <a:avLst/>
          </a:prstGeom>
          <a:solidFill>
            <a:schemeClr val="bg1">
              <a:lumMod val="75000"/>
            </a:schemeClr>
          </a:solidFill>
          <a:ln>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sp>
        <p:nvSpPr>
          <p:cNvPr id="19" name="Left Arrow 18"/>
          <p:cNvSpPr/>
          <p:nvPr/>
        </p:nvSpPr>
        <p:spPr>
          <a:xfrm>
            <a:off x="832634" y="3299965"/>
            <a:ext cx="822879" cy="327259"/>
          </a:xfrm>
          <a:prstGeom prst="leftArrow">
            <a:avLst/>
          </a:prstGeom>
          <a:solidFill>
            <a:schemeClr val="bg1">
              <a:lumMod val="75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7204" y="2323888"/>
            <a:ext cx="866889" cy="89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9" y="2345022"/>
            <a:ext cx="866889" cy="89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ight Arrow 22"/>
          <p:cNvSpPr/>
          <p:nvPr/>
        </p:nvSpPr>
        <p:spPr>
          <a:xfrm>
            <a:off x="4100026" y="2626764"/>
            <a:ext cx="687998" cy="423337"/>
          </a:xfrm>
          <a:prstGeom prst="rightArrow">
            <a:avLst/>
          </a:prstGeom>
          <a:solidFill>
            <a:schemeClr val="bg1">
              <a:lumMod val="75000"/>
            </a:schemeClr>
          </a:solidFill>
          <a:ln>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pic>
        <p:nvPicPr>
          <p:cNvPr id="10242" name="Picture 2" descr="Image result for grey cog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5711435">
            <a:off x="3434212" y="3024283"/>
            <a:ext cx="434678" cy="5513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blue cog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233" y="2985780"/>
            <a:ext cx="594825" cy="576069"/>
          </a:xfrm>
          <a:prstGeom prst="rect">
            <a:avLst/>
          </a:prstGeom>
          <a:noFill/>
          <a:extLst>
            <a:ext uri="{909E8E84-426E-40DD-AFC4-6F175D3DCCD1}">
              <a14:hiddenFill xmlns:a14="http://schemas.microsoft.com/office/drawing/2010/main">
                <a:solidFill>
                  <a:srgbClr val="FFFFFF"/>
                </a:solidFill>
              </a14:hiddenFill>
            </a:ext>
          </a:extLst>
        </p:spPr>
      </p:pic>
      <p:pic>
        <p:nvPicPr>
          <p:cNvPr id="28" name="Content Placeholder 5" descr="RO3-219x300.png"/>
          <p:cNvPicPr>
            <a:picLocks noChangeAspect="1"/>
          </p:cNvPicPr>
          <p:nvPr/>
        </p:nvPicPr>
        <p:blipFill rotWithShape="1">
          <a:blip r:embed="rId6">
            <a:extLst>
              <a:ext uri="{28A0092B-C50C-407E-A947-70E740481C1C}">
                <a14:useLocalDpi xmlns:a14="http://schemas.microsoft.com/office/drawing/2010/main" val="0"/>
              </a:ext>
            </a:extLst>
          </a:blip>
          <a:srcRect l="17181" t="74854" r="30759"/>
          <a:stretch/>
        </p:blipFill>
        <p:spPr bwMode="auto">
          <a:xfrm>
            <a:off x="7279503" y="2901749"/>
            <a:ext cx="1048025" cy="69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descr="celebration, fireworks, new year, party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96336" y="2204864"/>
            <a:ext cx="885412" cy="885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628030" y="4969371"/>
            <a:ext cx="2517233" cy="853605"/>
          </a:xfrm>
          <a:prstGeom prst="rect">
            <a:avLst/>
          </a:prstGeom>
        </p:spPr>
        <p:txBody>
          <a:bodyPr wrap="none" lIns="91404" tIns="45704" rIns="91404" bIns="45704">
            <a:spAutoFit/>
          </a:bodyPr>
          <a:lstStyle/>
          <a:p>
            <a:pPr algn="ctr"/>
            <a:r>
              <a:rPr lang="en-GB" sz="2400" dirty="0">
                <a:solidFill>
                  <a:schemeClr val="tx2">
                    <a:lumMod val="50000"/>
                  </a:schemeClr>
                </a:solidFill>
                <a:latin typeface="Corbel" panose="020B0503020204020204" pitchFamily="34" charset="0"/>
              </a:rPr>
              <a:t>Software Release</a:t>
            </a:r>
          </a:p>
          <a:p>
            <a:pPr algn="ctr"/>
            <a:r>
              <a:rPr lang="en-GB" sz="2400" dirty="0">
                <a:solidFill>
                  <a:schemeClr val="tx2">
                    <a:lumMod val="50000"/>
                  </a:schemeClr>
                </a:solidFill>
                <a:latin typeface="Corbel" panose="020B0503020204020204" pitchFamily="34" charset="0"/>
              </a:rPr>
              <a:t>Executable Papers</a:t>
            </a:r>
          </a:p>
        </p:txBody>
      </p:sp>
      <p:sp>
        <p:nvSpPr>
          <p:cNvPr id="24" name="Rectangle 23"/>
          <p:cNvSpPr/>
          <p:nvPr/>
        </p:nvSpPr>
        <p:spPr>
          <a:xfrm>
            <a:off x="3028489" y="4964979"/>
            <a:ext cx="2956186" cy="830964"/>
          </a:xfrm>
          <a:prstGeom prst="rect">
            <a:avLst/>
          </a:prstGeom>
        </p:spPr>
        <p:txBody>
          <a:bodyPr wrap="none" lIns="91404" tIns="45704" rIns="91404" bIns="45704">
            <a:spAutoFit/>
          </a:bodyPr>
          <a:lstStyle/>
          <a:p>
            <a:pPr algn="ctr"/>
            <a:r>
              <a:rPr lang="en-GB" sz="2400" dirty="0" smtClean="0">
                <a:solidFill>
                  <a:schemeClr val="tx2">
                    <a:lumMod val="50000"/>
                  </a:schemeClr>
                </a:solidFill>
                <a:latin typeface="Corbel" panose="020B0503020204020204" pitchFamily="34" charset="0"/>
              </a:rPr>
              <a:t>Scientific Instruments</a:t>
            </a:r>
          </a:p>
          <a:p>
            <a:pPr algn="ctr"/>
            <a:r>
              <a:rPr lang="en-GB" sz="2400" dirty="0" smtClean="0">
                <a:solidFill>
                  <a:schemeClr val="tx2">
                    <a:lumMod val="50000"/>
                  </a:schemeClr>
                </a:solidFill>
                <a:latin typeface="Corbel" panose="020B0503020204020204" pitchFamily="34" charset="0"/>
              </a:rPr>
              <a:t>Machines</a:t>
            </a:r>
            <a:endParaRPr lang="en-GB" sz="2400" dirty="0">
              <a:solidFill>
                <a:schemeClr val="tx2">
                  <a:lumMod val="50000"/>
                </a:schemeClr>
              </a:solidFill>
              <a:latin typeface="Corbel" panose="020B0503020204020204" pitchFamily="34" charset="0"/>
            </a:endParaRPr>
          </a:p>
        </p:txBody>
      </p:sp>
      <p:sp>
        <p:nvSpPr>
          <p:cNvPr id="6" name="Rectangle 5"/>
          <p:cNvSpPr/>
          <p:nvPr/>
        </p:nvSpPr>
        <p:spPr>
          <a:xfrm>
            <a:off x="180216" y="3801814"/>
            <a:ext cx="2772688" cy="1233490"/>
          </a:xfrm>
          <a:prstGeom prst="rect">
            <a:avLst/>
          </a:prstGeom>
        </p:spPr>
        <p:txBody>
          <a:bodyPr wrap="none" lIns="91404" tIns="45704" rIns="91404" bIns="45704">
            <a:spAutoFit/>
          </a:bodyPr>
          <a:lstStyle/>
          <a:p>
            <a:pPr algn="ctr"/>
            <a:r>
              <a:rPr lang="en-GB" dirty="0">
                <a:solidFill>
                  <a:schemeClr val="tx2">
                    <a:lumMod val="50000"/>
                  </a:schemeClr>
                </a:solidFill>
                <a:latin typeface="Corbel" panose="020B0503020204020204" pitchFamily="34" charset="0"/>
              </a:rPr>
              <a:t>Interpretation, </a:t>
            </a:r>
            <a:r>
              <a:rPr lang="en-GB" dirty="0" smtClean="0">
                <a:solidFill>
                  <a:schemeClr val="tx2">
                    <a:lumMod val="50000"/>
                  </a:schemeClr>
                </a:solidFill>
                <a:latin typeface="Corbel" panose="020B0503020204020204" pitchFamily="34" charset="0"/>
              </a:rPr>
              <a:t>Comparison</a:t>
            </a:r>
          </a:p>
          <a:p>
            <a:pPr algn="ctr"/>
            <a:r>
              <a:rPr lang="en-GB" dirty="0">
                <a:solidFill>
                  <a:schemeClr val="tx2">
                    <a:lumMod val="50000"/>
                  </a:schemeClr>
                </a:solidFill>
                <a:latin typeface="Corbel" panose="020B0503020204020204" pitchFamily="34" charset="0"/>
              </a:rPr>
              <a:t>Portability, </a:t>
            </a:r>
            <a:r>
              <a:rPr lang="en-GB" dirty="0" smtClean="0">
                <a:solidFill>
                  <a:schemeClr val="tx2">
                    <a:lumMod val="50000"/>
                  </a:schemeClr>
                </a:solidFill>
                <a:latin typeface="Corbel" panose="020B0503020204020204" pitchFamily="34" charset="0"/>
              </a:rPr>
              <a:t>Reuse</a:t>
            </a:r>
          </a:p>
          <a:p>
            <a:pPr algn="ctr"/>
            <a:r>
              <a:rPr lang="en-GB" dirty="0" smtClean="0">
                <a:solidFill>
                  <a:schemeClr val="tx2">
                    <a:lumMod val="50000"/>
                  </a:schemeClr>
                </a:solidFill>
                <a:latin typeface="Corbel" panose="020B0503020204020204" pitchFamily="34" charset="0"/>
              </a:rPr>
              <a:t>Credit, Citation</a:t>
            </a:r>
            <a:endParaRPr lang="en-GB" dirty="0">
              <a:solidFill>
                <a:schemeClr val="tx2">
                  <a:lumMod val="50000"/>
                </a:schemeClr>
              </a:solidFill>
              <a:latin typeface="Corbel" panose="020B0503020204020204" pitchFamily="34" charset="0"/>
            </a:endParaRPr>
          </a:p>
          <a:p>
            <a:pPr algn="ctr"/>
            <a:endParaRPr lang="en-GB" dirty="0">
              <a:solidFill>
                <a:schemeClr val="tx2">
                  <a:lumMod val="50000"/>
                </a:schemeClr>
              </a:solidFill>
              <a:latin typeface="Corbel" panose="020B0503020204020204" pitchFamily="34" charset="0"/>
            </a:endParaRPr>
          </a:p>
        </p:txBody>
      </p:sp>
    </p:spTree>
    <p:extLst>
      <p:ext uri="{BB962C8B-B14F-4D97-AF65-F5344CB8AC3E}">
        <p14:creationId xmlns:p14="http://schemas.microsoft.com/office/powerpoint/2010/main" val="789608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C19A86-137F-41A4-B6EA-F6D3B31D47B6}" type="datetime1">
              <a:rPr lang="en-GB" smtClean="0">
                <a:latin typeface="Corbel" panose="020B0503020204020204" pitchFamily="34" charset="0"/>
              </a:rPr>
              <a:t>20/10/2017</a:t>
            </a:fld>
            <a:endParaRPr lang="en-GB">
              <a:latin typeface="Corbel" panose="020B0503020204020204"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973" t="15112" r="41667"/>
          <a:stretch/>
        </p:blipFill>
        <p:spPr bwMode="auto">
          <a:xfrm>
            <a:off x="0" y="48635"/>
            <a:ext cx="5796136" cy="96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2281" t="2536" b="-2536"/>
          <a:stretch/>
        </p:blipFill>
        <p:spPr bwMode="auto">
          <a:xfrm>
            <a:off x="6012160" y="224644"/>
            <a:ext cx="2914013" cy="2520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79512" y="2924944"/>
            <a:ext cx="5616624" cy="3693319"/>
          </a:xfrm>
          <a:prstGeom prst="rect">
            <a:avLst/>
          </a:prstGeom>
          <a:solidFill>
            <a:schemeClr val="bg1">
              <a:lumMod val="75000"/>
            </a:schemeClr>
          </a:solidFill>
        </p:spPr>
        <p:txBody>
          <a:bodyPr wrap="square">
            <a:spAutoFit/>
          </a:bodyPr>
          <a:lstStyle/>
          <a:p>
            <a:r>
              <a:rPr lang="en-GB" dirty="0">
                <a:latin typeface="Corbel" panose="020B0503020204020204" pitchFamily="34" charset="0"/>
              </a:rPr>
              <a:t>An “evolving manuscript” would begin with a pre-publication, pre-peer review “beta 0.9” version of an article, followed by the approved published article itself, </a:t>
            </a:r>
            <a:r>
              <a:rPr lang="en-GB" dirty="0" smtClean="0">
                <a:latin typeface="Corbel" panose="020B0503020204020204" pitchFamily="34" charset="0"/>
              </a:rPr>
              <a:t>[ … ] “</a:t>
            </a:r>
            <a:r>
              <a:rPr lang="en-GB" dirty="0">
                <a:latin typeface="Corbel" panose="020B0503020204020204" pitchFamily="34" charset="0"/>
              </a:rPr>
              <a:t>version 1.0</a:t>
            </a:r>
            <a:r>
              <a:rPr lang="en-GB" dirty="0" smtClean="0">
                <a:latin typeface="Corbel" panose="020B0503020204020204" pitchFamily="34" charset="0"/>
              </a:rPr>
              <a:t>”.</a:t>
            </a:r>
          </a:p>
          <a:p>
            <a:endParaRPr lang="en-GB" dirty="0">
              <a:latin typeface="Corbel" panose="020B0503020204020204" pitchFamily="34" charset="0"/>
            </a:endParaRPr>
          </a:p>
          <a:p>
            <a:r>
              <a:rPr lang="en-GB" dirty="0">
                <a:latin typeface="Corbel" panose="020B0503020204020204" pitchFamily="34" charset="0"/>
              </a:rPr>
              <a:t>Subsequently, scientists would update this paper with details of further work as the area of research develops. Versions 2.0 and 3.0 might allow for the “accretion of confirmation [and] reputation</a:t>
            </a:r>
            <a:r>
              <a:rPr lang="en-GB" dirty="0" smtClean="0">
                <a:latin typeface="Corbel" panose="020B0503020204020204" pitchFamily="34" charset="0"/>
              </a:rPr>
              <a:t>”.</a:t>
            </a:r>
          </a:p>
          <a:p>
            <a:endParaRPr lang="en-GB" dirty="0">
              <a:latin typeface="Corbel" panose="020B0503020204020204" pitchFamily="34" charset="0"/>
            </a:endParaRPr>
          </a:p>
          <a:p>
            <a:r>
              <a:rPr lang="en-GB" dirty="0" err="1">
                <a:latin typeface="Corbel" panose="020B0503020204020204" pitchFamily="34" charset="0"/>
              </a:rPr>
              <a:t>Ottoline</a:t>
            </a:r>
            <a:r>
              <a:rPr lang="en-GB" dirty="0">
                <a:latin typeface="Corbel" panose="020B0503020204020204" pitchFamily="34" charset="0"/>
              </a:rPr>
              <a:t> </a:t>
            </a:r>
            <a:r>
              <a:rPr lang="en-GB" dirty="0" err="1" smtClean="0">
                <a:latin typeface="Corbel" panose="020B0503020204020204" pitchFamily="34" charset="0"/>
              </a:rPr>
              <a:t>Leyser</a:t>
            </a:r>
            <a:r>
              <a:rPr lang="en-GB" dirty="0" smtClean="0">
                <a:latin typeface="Corbel" panose="020B0503020204020204" pitchFamily="34" charset="0"/>
              </a:rPr>
              <a:t> […] assessment </a:t>
            </a:r>
            <a:r>
              <a:rPr lang="en-GB" dirty="0">
                <a:latin typeface="Corbel" panose="020B0503020204020204" pitchFamily="34" charset="0"/>
              </a:rPr>
              <a:t>criteria in science revolve around the individual. “People have stopped thinking about the scientific </a:t>
            </a:r>
            <a:r>
              <a:rPr lang="en-GB" dirty="0" smtClean="0">
                <a:latin typeface="Corbel" panose="020B0503020204020204" pitchFamily="34" charset="0"/>
              </a:rPr>
              <a:t>enterprise”.</a:t>
            </a:r>
          </a:p>
        </p:txBody>
      </p:sp>
      <p:pic>
        <p:nvPicPr>
          <p:cNvPr id="1029" name="Picture 5" descr="http://www.timeshighereducation.co.uk/magazine/graphic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2935" y="790848"/>
            <a:ext cx="864096" cy="6939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608385"/>
            <a:ext cx="9225870" cy="276999"/>
          </a:xfrm>
          <a:prstGeom prst="rect">
            <a:avLst/>
          </a:prstGeom>
          <a:solidFill>
            <a:schemeClr val="bg1"/>
          </a:solidFill>
        </p:spPr>
        <p:txBody>
          <a:bodyPr wrap="square">
            <a:spAutoFit/>
          </a:bodyPr>
          <a:lstStyle/>
          <a:p>
            <a:r>
              <a:rPr lang="en-GB" sz="1200" dirty="0">
                <a:latin typeface="Corbel" panose="020B0503020204020204" pitchFamily="34" charset="0"/>
              </a:rPr>
              <a:t>http://www.timeshighereducation.co.uk/news/evolving-manuscripts-the-future-of-scientific-communication/2020200.article</a:t>
            </a:r>
          </a:p>
        </p:txBody>
      </p:sp>
      <p:sp>
        <p:nvSpPr>
          <p:cNvPr id="2" name="TextBox 1"/>
          <p:cNvSpPr txBox="1"/>
          <p:nvPr/>
        </p:nvSpPr>
        <p:spPr>
          <a:xfrm>
            <a:off x="6516216" y="5517232"/>
            <a:ext cx="1819344" cy="707886"/>
          </a:xfrm>
          <a:prstGeom prst="rect">
            <a:avLst/>
          </a:prstGeom>
          <a:noFill/>
        </p:spPr>
        <p:txBody>
          <a:bodyPr wrap="none" rtlCol="0">
            <a:spAutoFit/>
          </a:bodyPr>
          <a:lstStyle/>
          <a:p>
            <a:r>
              <a:rPr lang="en-GB" sz="4000" dirty="0" smtClean="0">
                <a:latin typeface="Corbel" panose="020B0503020204020204" pitchFamily="34" charset="0"/>
              </a:rPr>
              <a:t>Release</a:t>
            </a:r>
            <a:endParaRPr lang="en-GB" sz="4000" dirty="0">
              <a:latin typeface="Corbel" panose="020B0503020204020204" pitchFamily="34" charset="0"/>
            </a:endParaRPr>
          </a:p>
        </p:txBody>
      </p:sp>
    </p:spTree>
    <p:extLst>
      <p:ext uri="{BB962C8B-B14F-4D97-AF65-F5344CB8AC3E}">
        <p14:creationId xmlns:p14="http://schemas.microsoft.com/office/powerpoint/2010/main" val="1477067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42"/>
            <a:ext cx="8686800" cy="839426"/>
          </a:xfrm>
        </p:spPr>
        <p:txBody>
          <a:bodyPr>
            <a:normAutofit/>
          </a:bodyPr>
          <a:lstStyle/>
          <a:p>
            <a:r>
              <a:rPr lang="en-GB" dirty="0" smtClean="0">
                <a:latin typeface="Corbel" panose="020B0503020204020204" pitchFamily="34" charset="0"/>
              </a:rPr>
              <a:t>Instrument Analogy</a:t>
            </a:r>
            <a:endParaRPr lang="en-GB" dirty="0">
              <a:latin typeface="Corbel" panose="020B0503020204020204" pitchFamily="34" charset="0"/>
            </a:endParaRPr>
          </a:p>
        </p:txBody>
      </p:sp>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25" y="1479128"/>
            <a:ext cx="4144963" cy="490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1" name="Group 80"/>
          <p:cNvGrpSpPr/>
          <p:nvPr/>
        </p:nvGrpSpPr>
        <p:grpSpPr>
          <a:xfrm>
            <a:off x="5734838" y="2551777"/>
            <a:ext cx="3085635" cy="1241950"/>
            <a:chOff x="6155185" y="2234460"/>
            <a:chExt cx="4249736" cy="1015433"/>
          </a:xfrm>
        </p:grpSpPr>
        <p:sp>
          <p:nvSpPr>
            <p:cNvPr id="82" name="Text Box 2"/>
            <p:cNvSpPr txBox="1">
              <a:spLocks noChangeArrowheads="1"/>
            </p:cNvSpPr>
            <p:nvPr/>
          </p:nvSpPr>
          <p:spPr bwMode="auto">
            <a:xfrm>
              <a:off x="6155185" y="2234460"/>
              <a:ext cx="1603275" cy="32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2000" b="1" dirty="0">
                  <a:ea typeface="Batang" pitchFamily="18" charset="-127"/>
                </a:rPr>
                <a:t>Methods</a:t>
              </a:r>
            </a:p>
          </p:txBody>
        </p:sp>
        <p:sp>
          <p:nvSpPr>
            <p:cNvPr id="83" name="Text Box 3"/>
            <p:cNvSpPr txBox="1">
              <a:spLocks noChangeArrowheads="1"/>
            </p:cNvSpPr>
            <p:nvPr/>
          </p:nvSpPr>
          <p:spPr bwMode="auto">
            <a:xfrm>
              <a:off x="6337043" y="2494968"/>
              <a:ext cx="4067878" cy="75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ea typeface="Batang" pitchFamily="18" charset="-127"/>
                </a:rPr>
                <a:t>techniques, algorithms, spec. of the steps, models, versions, robustness</a:t>
              </a:r>
            </a:p>
          </p:txBody>
        </p:sp>
      </p:grpSp>
      <p:grpSp>
        <p:nvGrpSpPr>
          <p:cNvPr id="84" name="Group 83"/>
          <p:cNvGrpSpPr/>
          <p:nvPr/>
        </p:nvGrpSpPr>
        <p:grpSpPr>
          <a:xfrm>
            <a:off x="5292080" y="1412780"/>
            <a:ext cx="3672408" cy="965721"/>
            <a:chOff x="6155184" y="1311151"/>
            <a:chExt cx="3672408" cy="965721"/>
          </a:xfrm>
        </p:grpSpPr>
        <p:sp>
          <p:nvSpPr>
            <p:cNvPr id="85" name="Text Box 8"/>
            <p:cNvSpPr txBox="1">
              <a:spLocks noChangeArrowheads="1"/>
            </p:cNvSpPr>
            <p:nvPr/>
          </p:nvSpPr>
          <p:spPr bwMode="auto">
            <a:xfrm>
              <a:off x="6155185" y="1311151"/>
              <a:ext cx="12153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2000" b="1" dirty="0">
                  <a:ea typeface="Batang" pitchFamily="18" charset="-127"/>
                </a:rPr>
                <a:t>Materials</a:t>
              </a:r>
            </a:p>
          </p:txBody>
        </p:sp>
        <p:sp>
          <p:nvSpPr>
            <p:cNvPr id="86" name="Text Box 9"/>
            <p:cNvSpPr txBox="1">
              <a:spLocks noChangeArrowheads="1"/>
            </p:cNvSpPr>
            <p:nvPr/>
          </p:nvSpPr>
          <p:spPr bwMode="auto">
            <a:xfrm>
              <a:off x="6155184" y="1630541"/>
              <a:ext cx="3672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ea typeface="Batang" pitchFamily="18" charset="-127"/>
                </a:rPr>
                <a:t>datasets, parameters, thresholds, versions, algorithm seeds</a:t>
              </a:r>
            </a:p>
          </p:txBody>
        </p:sp>
      </p:grpSp>
      <p:sp>
        <p:nvSpPr>
          <p:cNvPr id="87" name="Text Box 10"/>
          <p:cNvSpPr txBox="1">
            <a:spLocks noChangeArrowheads="1"/>
          </p:cNvSpPr>
          <p:nvPr/>
        </p:nvSpPr>
        <p:spPr bwMode="auto">
          <a:xfrm>
            <a:off x="6650472" y="1120392"/>
            <a:ext cx="2051050" cy="58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4" rIns="91404" bIns="45704">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i="1" dirty="0">
                <a:solidFill>
                  <a:schemeClr val="accent6">
                    <a:lumMod val="50000"/>
                  </a:schemeClr>
                </a:solidFill>
                <a:ea typeface="Batang" pitchFamily="18" charset="-127"/>
              </a:rPr>
              <a:t>Experiment</a:t>
            </a:r>
          </a:p>
        </p:txBody>
      </p:sp>
      <p:grpSp>
        <p:nvGrpSpPr>
          <p:cNvPr id="88" name="Group 87"/>
          <p:cNvGrpSpPr/>
          <p:nvPr/>
        </p:nvGrpSpPr>
        <p:grpSpPr>
          <a:xfrm>
            <a:off x="5292080" y="4077073"/>
            <a:ext cx="3409370" cy="1263055"/>
            <a:chOff x="5485963" y="3848893"/>
            <a:chExt cx="3409370" cy="1263055"/>
          </a:xfrm>
        </p:grpSpPr>
        <p:sp>
          <p:nvSpPr>
            <p:cNvPr id="89" name="Text Box 4"/>
            <p:cNvSpPr txBox="1">
              <a:spLocks noChangeArrowheads="1"/>
            </p:cNvSpPr>
            <p:nvPr/>
          </p:nvSpPr>
          <p:spPr bwMode="auto">
            <a:xfrm>
              <a:off x="5485963" y="3848893"/>
              <a:ext cx="31115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2000" b="1" dirty="0" smtClean="0">
                  <a:ea typeface="Batang" pitchFamily="18" charset="-127"/>
                </a:rPr>
                <a:t>Instruments (by reference)</a:t>
              </a:r>
              <a:endParaRPr lang="en-GB" altLang="en-US" sz="2000" b="1" dirty="0">
                <a:ea typeface="Batang" pitchFamily="18" charset="-127"/>
              </a:endParaRPr>
            </a:p>
          </p:txBody>
        </p:sp>
        <p:sp>
          <p:nvSpPr>
            <p:cNvPr id="90" name="Text Box 5"/>
            <p:cNvSpPr txBox="1">
              <a:spLocks noChangeArrowheads="1"/>
            </p:cNvSpPr>
            <p:nvPr/>
          </p:nvSpPr>
          <p:spPr bwMode="auto">
            <a:xfrm>
              <a:off x="5503574" y="4188618"/>
              <a:ext cx="339175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ea typeface="Batang" pitchFamily="18" charset="-127"/>
                </a:rPr>
                <a:t>tools, codes, services, scripts, underlying libraries, versions, workflows, </a:t>
              </a:r>
              <a:r>
                <a:rPr lang="en-GB" altLang="en-US" sz="1800" dirty="0" smtClean="0">
                  <a:ea typeface="Batang" pitchFamily="18" charset="-127"/>
                </a:rPr>
                <a:t>reference </a:t>
              </a:r>
              <a:r>
                <a:rPr lang="en-GB" altLang="en-US" sz="1800" dirty="0">
                  <a:ea typeface="Batang" pitchFamily="18" charset="-127"/>
                </a:rPr>
                <a:t>datasets</a:t>
              </a:r>
            </a:p>
          </p:txBody>
        </p:sp>
      </p:grpSp>
      <p:grpSp>
        <p:nvGrpSpPr>
          <p:cNvPr id="91" name="Group 90"/>
          <p:cNvGrpSpPr/>
          <p:nvPr/>
        </p:nvGrpSpPr>
        <p:grpSpPr>
          <a:xfrm>
            <a:off x="5867154" y="5409453"/>
            <a:ext cx="2881312" cy="997079"/>
            <a:chOff x="5529506" y="4983559"/>
            <a:chExt cx="2881312" cy="886706"/>
          </a:xfrm>
        </p:grpSpPr>
        <p:sp>
          <p:nvSpPr>
            <p:cNvPr id="92" name="Text Box 6"/>
            <p:cNvSpPr txBox="1">
              <a:spLocks noChangeArrowheads="1"/>
            </p:cNvSpPr>
            <p:nvPr/>
          </p:nvSpPr>
          <p:spPr bwMode="auto">
            <a:xfrm>
              <a:off x="5529506" y="4983559"/>
              <a:ext cx="1422184" cy="35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2000" b="1" dirty="0">
                  <a:ea typeface="Batang" pitchFamily="18" charset="-127"/>
                </a:rPr>
                <a:t>Laboratory</a:t>
              </a:r>
            </a:p>
          </p:txBody>
        </p:sp>
        <p:sp>
          <p:nvSpPr>
            <p:cNvPr id="93" name="Text Box 7"/>
            <p:cNvSpPr txBox="1">
              <a:spLocks noChangeArrowheads="1"/>
            </p:cNvSpPr>
            <p:nvPr/>
          </p:nvSpPr>
          <p:spPr bwMode="auto">
            <a:xfrm>
              <a:off x="5529506" y="5295480"/>
              <a:ext cx="2881312" cy="57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ea typeface="Batang" pitchFamily="18" charset="-127"/>
                </a:rPr>
                <a:t>computational environment, versions</a:t>
              </a:r>
            </a:p>
          </p:txBody>
        </p:sp>
      </p:grpSp>
      <p:sp>
        <p:nvSpPr>
          <p:cNvPr id="94" name="Text Box 16"/>
          <p:cNvSpPr txBox="1">
            <a:spLocks noChangeArrowheads="1"/>
          </p:cNvSpPr>
          <p:nvPr/>
        </p:nvSpPr>
        <p:spPr bwMode="auto">
          <a:xfrm>
            <a:off x="7555055" y="5355806"/>
            <a:ext cx="1146395" cy="58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4" rIns="91404" bIns="45704">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i="1" dirty="0">
                <a:solidFill>
                  <a:schemeClr val="accent6">
                    <a:lumMod val="50000"/>
                  </a:schemeClr>
                </a:solidFill>
                <a:ea typeface="Batang" pitchFamily="18" charset="-127"/>
              </a:rPr>
              <a:t>Setup</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37" y="3501008"/>
            <a:ext cx="4288975" cy="3216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7544" y="908720"/>
            <a:ext cx="1195584" cy="523220"/>
          </a:xfrm>
          <a:prstGeom prst="rect">
            <a:avLst/>
          </a:prstGeom>
          <a:noFill/>
        </p:spPr>
        <p:txBody>
          <a:bodyPr wrap="none" rtlCol="0">
            <a:spAutoFit/>
          </a:bodyPr>
          <a:lstStyle/>
          <a:p>
            <a:r>
              <a:rPr lang="en-GB" sz="2800" dirty="0" smtClean="0">
                <a:latin typeface="Corbel" panose="020B0503020204020204" pitchFamily="34" charset="0"/>
              </a:rPr>
              <a:t>Report</a:t>
            </a:r>
            <a:endParaRPr lang="en-GB" sz="2800" dirty="0">
              <a:latin typeface="Corbel" panose="020B0503020204020204" pitchFamily="34" charset="0"/>
            </a:endParaRPr>
          </a:p>
        </p:txBody>
      </p:sp>
      <p:sp>
        <p:nvSpPr>
          <p:cNvPr id="20" name="TextBox 19"/>
          <p:cNvSpPr txBox="1"/>
          <p:nvPr/>
        </p:nvSpPr>
        <p:spPr>
          <a:xfrm>
            <a:off x="467543" y="3631626"/>
            <a:ext cx="767711" cy="523220"/>
          </a:xfrm>
          <a:prstGeom prst="rect">
            <a:avLst/>
          </a:prstGeom>
          <a:noFill/>
        </p:spPr>
        <p:txBody>
          <a:bodyPr wrap="none" rtlCol="0">
            <a:spAutoFit/>
          </a:bodyPr>
          <a:lstStyle/>
          <a:p>
            <a:r>
              <a:rPr lang="en-GB" sz="2800" dirty="0" smtClean="0">
                <a:latin typeface="Corbel" panose="020B0503020204020204" pitchFamily="34" charset="0"/>
              </a:rPr>
              <a:t>Run</a:t>
            </a:r>
            <a:endParaRPr lang="en-GB" sz="2800" dirty="0">
              <a:latin typeface="Corbel" panose="020B0503020204020204" pitchFamily="34" charset="0"/>
            </a:endParaRPr>
          </a:p>
        </p:txBody>
      </p:sp>
    </p:spTree>
    <p:extLst>
      <p:ext uri="{BB962C8B-B14F-4D97-AF65-F5344CB8AC3E}">
        <p14:creationId xmlns:p14="http://schemas.microsoft.com/office/powerpoint/2010/main" val="2144628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GB" dirty="0">
                <a:latin typeface="Corbel" panose="020B0503020204020204" pitchFamily="34" charset="0"/>
              </a:rPr>
              <a:t>Instrument Analogy</a:t>
            </a:r>
            <a:endParaRPr lang="en-GB" dirty="0">
              <a:latin typeface="Corbel" panose="020B0503020204020204" pitchFamily="34" charset="0"/>
            </a:endParaRPr>
          </a:p>
        </p:txBody>
      </p:sp>
      <p:sp>
        <p:nvSpPr>
          <p:cNvPr id="3" name="Content Placeholder 2"/>
          <p:cNvSpPr>
            <a:spLocks noGrp="1"/>
          </p:cNvSpPr>
          <p:nvPr>
            <p:ph idx="1"/>
          </p:nvPr>
        </p:nvSpPr>
        <p:spPr>
          <a:xfrm>
            <a:off x="179514" y="1412776"/>
            <a:ext cx="3816424" cy="4896544"/>
          </a:xfrm>
        </p:spPr>
        <p:txBody>
          <a:bodyPr>
            <a:normAutofit fontScale="92500" lnSpcReduction="20000"/>
          </a:bodyPr>
          <a:lstStyle/>
          <a:p>
            <a:r>
              <a:rPr lang="en-GB" dirty="0" smtClean="0">
                <a:latin typeface="Corbel" panose="020B0503020204020204" pitchFamily="34" charset="0"/>
              </a:rPr>
              <a:t>Instruments Break</a:t>
            </a:r>
          </a:p>
          <a:p>
            <a:endParaRPr lang="en-GB" dirty="0">
              <a:latin typeface="Corbel" panose="020B0503020204020204" pitchFamily="34" charset="0"/>
            </a:endParaRPr>
          </a:p>
          <a:p>
            <a:r>
              <a:rPr lang="en-GB" dirty="0" smtClean="0">
                <a:latin typeface="Corbel" panose="020B0503020204020204" pitchFamily="34" charset="0"/>
              </a:rPr>
              <a:t>Technologies, materials and methods change</a:t>
            </a:r>
          </a:p>
          <a:p>
            <a:pPr marL="0" indent="0">
              <a:buNone/>
            </a:pPr>
            <a:endParaRPr lang="en-GB" dirty="0">
              <a:latin typeface="Corbel" panose="020B0503020204020204" pitchFamily="34" charset="0"/>
            </a:endParaRPr>
          </a:p>
          <a:p>
            <a:r>
              <a:rPr lang="en-GB" dirty="0" smtClean="0">
                <a:latin typeface="Corbel" panose="020B0503020204020204" pitchFamily="34" charset="0"/>
              </a:rPr>
              <a:t>Scope of use, robustness</a:t>
            </a:r>
          </a:p>
          <a:p>
            <a:endParaRPr lang="en-GB" dirty="0">
              <a:latin typeface="Corbel" panose="020B0503020204020204" pitchFamily="34" charset="0"/>
            </a:endParaRPr>
          </a:p>
          <a:p>
            <a:r>
              <a:rPr lang="en-GB" dirty="0" err="1" smtClean="0">
                <a:latin typeface="Corbel" panose="020B0503020204020204" pitchFamily="34" charset="0"/>
              </a:rPr>
              <a:t>Blackboxes</a:t>
            </a:r>
            <a:r>
              <a:rPr lang="en-GB" dirty="0" smtClean="0">
                <a:latin typeface="Corbel" panose="020B0503020204020204" pitchFamily="34" charset="0"/>
              </a:rPr>
              <a:t> –dark and complicated </a:t>
            </a:r>
            <a:endParaRPr lang="en-GB" dirty="0" smtClean="0">
              <a:latin typeface="Corbel" panose="020B0503020204020204" pitchFamily="34" charset="0"/>
            </a:endParaRPr>
          </a:p>
          <a:p>
            <a:endParaRPr lang="en-GB" dirty="0">
              <a:latin typeface="Corbel" panose="020B0503020204020204" pitchFamily="34" charset="0"/>
            </a:endParaRPr>
          </a:p>
        </p:txBody>
      </p:sp>
      <p:sp>
        <p:nvSpPr>
          <p:cNvPr id="4" name="Content Placeholder 2"/>
          <p:cNvSpPr txBox="1">
            <a:spLocks/>
          </p:cNvSpPr>
          <p:nvPr/>
        </p:nvSpPr>
        <p:spPr>
          <a:xfrm>
            <a:off x="4184916" y="1256806"/>
            <a:ext cx="4779574" cy="5305154"/>
          </a:xfrm>
          <a:prstGeom prst="rect">
            <a:avLst/>
          </a:prstGeom>
        </p:spPr>
        <p:txBody>
          <a:bodyPr vert="horz" lIns="91404" tIns="45704" rIns="91404" bIns="45704"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158" indent="-457030"/>
            <a:endParaRPr lang="en-GB" sz="2600" dirty="0">
              <a:latin typeface="Corbel" panose="020B0503020204020204" pitchFamily="34" charset="0"/>
            </a:endParaRPr>
          </a:p>
          <a:p>
            <a:pPr marL="514158" indent="-457030"/>
            <a:endParaRPr lang="en-GB" sz="2200" dirty="0">
              <a:latin typeface="Corbel" panose="020B0503020204020204" pitchFamily="34" charset="0"/>
            </a:endParaRP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9607" y="1389540"/>
            <a:ext cx="3686409" cy="1516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8207" y="4005064"/>
            <a:ext cx="4044650" cy="3276976"/>
          </a:xfrm>
          <a:prstGeom prst="rect">
            <a:avLst/>
          </a:prstGeom>
        </p:spPr>
      </p:pic>
      <p:sp>
        <p:nvSpPr>
          <p:cNvPr id="15" name="TextBox 14"/>
          <p:cNvSpPr txBox="1"/>
          <p:nvPr/>
        </p:nvSpPr>
        <p:spPr>
          <a:xfrm>
            <a:off x="5004050" y="2906233"/>
            <a:ext cx="3816422" cy="830964"/>
          </a:xfrm>
          <a:prstGeom prst="rect">
            <a:avLst/>
          </a:prstGeom>
          <a:noFill/>
        </p:spPr>
        <p:txBody>
          <a:bodyPr wrap="square" lIns="91404" tIns="45704" rIns="91404" bIns="45704" rtlCol="0">
            <a:spAutoFit/>
          </a:bodyPr>
          <a:lstStyle/>
          <a:p>
            <a:r>
              <a:rPr lang="en-GB" sz="2400" dirty="0" smtClean="0">
                <a:latin typeface="Corbel" panose="020B0503020204020204" pitchFamily="34" charset="0"/>
              </a:rPr>
              <a:t>Workflow </a:t>
            </a:r>
            <a:endParaRPr lang="en-GB" sz="2400" dirty="0" smtClean="0">
              <a:latin typeface="Corbel" panose="020B0503020204020204" pitchFamily="34" charset="0"/>
            </a:endParaRPr>
          </a:p>
          <a:p>
            <a:r>
              <a:rPr lang="en-GB" sz="2400" dirty="0" smtClean="0">
                <a:latin typeface="Corbel" panose="020B0503020204020204" pitchFamily="34" charset="0"/>
              </a:rPr>
              <a:t>preservation &amp; repair</a:t>
            </a:r>
            <a:endParaRPr lang="en-GB" sz="2400" dirty="0">
              <a:latin typeface="Corbel" panose="020B0503020204020204" pitchFamily="34" charset="0"/>
            </a:endParaRPr>
          </a:p>
        </p:txBody>
      </p:sp>
    </p:spTree>
    <p:extLst>
      <p:ext uri="{BB962C8B-B14F-4D97-AF65-F5344CB8AC3E}">
        <p14:creationId xmlns:p14="http://schemas.microsoft.com/office/powerpoint/2010/main" val="148719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Acknowledgements</a:t>
            </a:r>
            <a:endParaRPr lang="en-GB" dirty="0"/>
          </a:p>
        </p:txBody>
      </p:sp>
      <p:sp>
        <p:nvSpPr>
          <p:cNvPr id="3" name="Content Placeholder 2"/>
          <p:cNvSpPr>
            <a:spLocks noGrp="1"/>
          </p:cNvSpPr>
          <p:nvPr>
            <p:ph idx="1"/>
          </p:nvPr>
        </p:nvSpPr>
        <p:spPr/>
        <p:txBody>
          <a:bodyPr/>
          <a:lstStyle/>
          <a:p>
            <a:endParaRPr lang="en-GB" dirty="0"/>
          </a:p>
          <a:p>
            <a:endParaRPr lang="en-GB" dirty="0"/>
          </a:p>
          <a:p>
            <a:endParaRPr lang="en-GB"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2448272" cy="3017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862743"/>
            <a:ext cx="3131114" cy="523220"/>
          </a:xfrm>
          <a:prstGeom prst="rect">
            <a:avLst/>
          </a:prstGeom>
        </p:spPr>
        <p:txBody>
          <a:bodyPr wrap="none">
            <a:spAutoFit/>
          </a:bodyPr>
          <a:lstStyle/>
          <a:p>
            <a:r>
              <a:rPr lang="en-GB" sz="2800" dirty="0" err="1">
                <a:latin typeface="Corbel" panose="020B0503020204020204" pitchFamily="34" charset="0"/>
              </a:rPr>
              <a:t>Stian</a:t>
            </a:r>
            <a:r>
              <a:rPr lang="en-GB" sz="2800" dirty="0">
                <a:latin typeface="Corbel" panose="020B0503020204020204" pitchFamily="34" charset="0"/>
              </a:rPr>
              <a:t> </a:t>
            </a:r>
            <a:r>
              <a:rPr lang="en-GB" sz="2800" dirty="0" err="1">
                <a:latin typeface="Corbel" panose="020B0503020204020204" pitchFamily="34" charset="0"/>
              </a:rPr>
              <a:t>Soiland</a:t>
            </a:r>
            <a:r>
              <a:rPr lang="en-GB" sz="2800" dirty="0">
                <a:latin typeface="Corbel" panose="020B0503020204020204" pitchFamily="34" charset="0"/>
              </a:rPr>
              <a:t>-Reyes</a:t>
            </a:r>
          </a:p>
        </p:txBody>
      </p:sp>
      <p:sp>
        <p:nvSpPr>
          <p:cNvPr id="5" name="Rectangle 4"/>
          <p:cNvSpPr/>
          <p:nvPr/>
        </p:nvSpPr>
        <p:spPr>
          <a:xfrm>
            <a:off x="5580112" y="4842872"/>
            <a:ext cx="2650084" cy="523220"/>
          </a:xfrm>
          <a:prstGeom prst="rect">
            <a:avLst/>
          </a:prstGeom>
        </p:spPr>
        <p:txBody>
          <a:bodyPr wrap="none">
            <a:spAutoFit/>
          </a:bodyPr>
          <a:lstStyle/>
          <a:p>
            <a:r>
              <a:rPr lang="en-GB" sz="2800" dirty="0">
                <a:latin typeface="Corbel" panose="020B0503020204020204" pitchFamily="34" charset="0"/>
              </a:rPr>
              <a:t>Catarina Martins</a:t>
            </a:r>
            <a:endParaRPr lang="en-GB" sz="2800" dirty="0">
              <a:latin typeface="Corbel" panose="020B0503020204020204" pitchFamily="34" charset="0"/>
            </a:endParaRP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106" y="1988840"/>
            <a:ext cx="2821430" cy="2837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5348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843" y="69294"/>
            <a:ext cx="8634375" cy="839426"/>
          </a:xfrm>
        </p:spPr>
        <p:txBody>
          <a:bodyPr>
            <a:noAutofit/>
          </a:bodyPr>
          <a:lstStyle/>
          <a:p>
            <a:r>
              <a:rPr lang="en-GB" sz="3200" dirty="0" smtClean="0">
                <a:latin typeface="Corbel" panose="020B0503020204020204" pitchFamily="34" charset="0"/>
              </a:rPr>
              <a:t>Reports + Machines : Workflow </a:t>
            </a:r>
            <a:r>
              <a:rPr lang="en-GB" sz="3200" dirty="0" smtClean="0">
                <a:latin typeface="Corbel" panose="020B0503020204020204" pitchFamily="34" charset="0"/>
              </a:rPr>
              <a:t>Research </a:t>
            </a:r>
            <a:r>
              <a:rPr lang="en-GB" sz="3200" dirty="0" smtClean="0">
                <a:latin typeface="Corbel" panose="020B0503020204020204" pitchFamily="34" charset="0"/>
              </a:rPr>
              <a:t>Objects</a:t>
            </a:r>
            <a:endParaRPr lang="en-GB" sz="3200" dirty="0">
              <a:latin typeface="Corbel" panose="020B0503020204020204" pitchFamily="34" charset="0"/>
            </a:endParaRPr>
          </a:p>
        </p:txBody>
      </p:sp>
      <p:sp>
        <p:nvSpPr>
          <p:cNvPr id="29" name="TextBox 28"/>
          <p:cNvSpPr txBox="1"/>
          <p:nvPr/>
        </p:nvSpPr>
        <p:spPr>
          <a:xfrm>
            <a:off x="7333276" y="4487040"/>
            <a:ext cx="1775228" cy="1323439"/>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latin typeface="Corbel" panose="020B0503020204020204" pitchFamily="34" charset="0"/>
              </a:rPr>
              <a:t>W3C PROV</a:t>
            </a:r>
          </a:p>
          <a:p>
            <a:pPr marL="285750" indent="-285750">
              <a:buFont typeface="Arial" panose="020B0604020202020204" pitchFamily="34" charset="0"/>
              <a:buChar char="•"/>
            </a:pPr>
            <a:r>
              <a:rPr lang="en-GB" sz="1600" i="1" dirty="0" smtClean="0">
                <a:latin typeface="Corbel" panose="020B0503020204020204" pitchFamily="34" charset="0"/>
              </a:rPr>
              <a:t>Provenance Templates</a:t>
            </a:r>
          </a:p>
          <a:p>
            <a:pPr marL="285750" indent="-285750">
              <a:buFont typeface="Arial" panose="020B0604020202020204" pitchFamily="34" charset="0"/>
              <a:buChar char="•"/>
            </a:pPr>
            <a:r>
              <a:rPr lang="en-GB" sz="1600" i="1" dirty="0" smtClean="0">
                <a:latin typeface="Corbel" panose="020B0503020204020204" pitchFamily="34" charset="0"/>
              </a:rPr>
              <a:t>Trajectory mapping</a:t>
            </a:r>
          </a:p>
        </p:txBody>
      </p:sp>
      <p:pic>
        <p:nvPicPr>
          <p:cNvPr id="33" name="Content Placeholder 5" descr="RO3-219x300.png"/>
          <p:cNvPicPr>
            <a:picLocks noChangeAspect="1"/>
          </p:cNvPicPr>
          <p:nvPr/>
        </p:nvPicPr>
        <p:blipFill rotWithShape="1">
          <a:blip r:embed="rId3">
            <a:extLst>
              <a:ext uri="{28A0092B-C50C-407E-A947-70E740481C1C}">
                <a14:useLocalDpi xmlns:a14="http://schemas.microsoft.com/office/drawing/2010/main" val="0"/>
              </a:ext>
            </a:extLst>
          </a:blip>
          <a:srcRect l="17181" t="74854" r="30759"/>
          <a:stretch/>
        </p:blipFill>
        <p:spPr bwMode="auto">
          <a:xfrm>
            <a:off x="2714764" y="4622828"/>
            <a:ext cx="1438167" cy="11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ular Callout 33"/>
          <p:cNvSpPr/>
          <p:nvPr/>
        </p:nvSpPr>
        <p:spPr>
          <a:xfrm>
            <a:off x="2987825" y="982530"/>
            <a:ext cx="5587822" cy="3472221"/>
          </a:xfrm>
          <a:prstGeom prst="wedgeRectCallout">
            <a:avLst>
              <a:gd name="adj1" fmla="val -43407"/>
              <a:gd name="adj2" fmla="val 61735"/>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Corbel" panose="020B0503020204020204" pitchFamily="34" charset="0"/>
            </a:endParaRPr>
          </a:p>
        </p:txBody>
      </p:sp>
      <p:pic>
        <p:nvPicPr>
          <p:cNvPr id="3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532" y="2254838"/>
            <a:ext cx="1184187" cy="87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79490"/>
          <a:stretch/>
        </p:blipFill>
        <p:spPr bwMode="auto">
          <a:xfrm>
            <a:off x="4158186" y="2442725"/>
            <a:ext cx="804514" cy="114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335" r="25253"/>
          <a:stretch/>
        </p:blipFill>
        <p:spPr bwMode="auto">
          <a:xfrm>
            <a:off x="5059142" y="1024164"/>
            <a:ext cx="1004386" cy="151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4" descr="https://docs.mulesoft.com/mule-management-console/v/3.7/_images/icon-gears-blue-bi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1841" y="982531"/>
            <a:ext cx="872833" cy="102714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123384" y="2000669"/>
            <a:ext cx="976549" cy="230832"/>
          </a:xfrm>
          <a:prstGeom prst="rect">
            <a:avLst/>
          </a:prstGeom>
          <a:noFill/>
        </p:spPr>
        <p:txBody>
          <a:bodyPr wrap="none" rtlCol="0">
            <a:spAutoFit/>
          </a:bodyPr>
          <a:lstStyle/>
          <a:p>
            <a:r>
              <a:rPr lang="en-GB" sz="900" dirty="0" smtClean="0">
                <a:latin typeface="Corbel" panose="020B0503020204020204" pitchFamily="34" charset="0"/>
              </a:rPr>
              <a:t>workflow engine</a:t>
            </a:r>
            <a:endParaRPr lang="en-GB" sz="900" dirty="0">
              <a:latin typeface="Corbel" panose="020B0503020204020204" pitchFamily="34" charset="0"/>
            </a:endParaRPr>
          </a:p>
        </p:txBody>
      </p:sp>
      <p:grpSp>
        <p:nvGrpSpPr>
          <p:cNvPr id="40" name="Group 39"/>
          <p:cNvGrpSpPr/>
          <p:nvPr/>
        </p:nvGrpSpPr>
        <p:grpSpPr>
          <a:xfrm>
            <a:off x="6113656" y="1157602"/>
            <a:ext cx="1335667" cy="1187349"/>
            <a:chOff x="4012161" y="1645634"/>
            <a:chExt cx="1302207" cy="1093107"/>
          </a:xfrm>
        </p:grpSpPr>
        <p:pic>
          <p:nvPicPr>
            <p:cNvPr id="6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12161" y="1645634"/>
              <a:ext cx="653366" cy="5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39482" y="2088568"/>
              <a:ext cx="626045" cy="53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65527" y="1871555"/>
              <a:ext cx="648841" cy="55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11219" y="1665039"/>
              <a:ext cx="396751" cy="34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4" descr="data01.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29574" y="2429331"/>
              <a:ext cx="360040" cy="30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7194781" y="3229075"/>
            <a:ext cx="1126320" cy="632101"/>
            <a:chOff x="2976020" y="2124209"/>
            <a:chExt cx="1008111" cy="480766"/>
          </a:xfrm>
        </p:grpSpPr>
        <p:sp>
          <p:nvSpPr>
            <p:cNvPr id="59" name="Folded Corner 58"/>
            <p:cNvSpPr/>
            <p:nvPr/>
          </p:nvSpPr>
          <p:spPr>
            <a:xfrm>
              <a:off x="2976020" y="2124209"/>
              <a:ext cx="936104" cy="480766"/>
            </a:xfrm>
            <a:prstGeom prst="foldedCorner">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Corbel" panose="020B0503020204020204" pitchFamily="34" charset="0"/>
              </a:endParaRPr>
            </a:p>
          </p:txBody>
        </p:sp>
        <p:sp>
          <p:nvSpPr>
            <p:cNvPr id="60" name="TextBox 59"/>
            <p:cNvSpPr txBox="1"/>
            <p:nvPr/>
          </p:nvSpPr>
          <p:spPr>
            <a:xfrm>
              <a:off x="2976020" y="2172866"/>
              <a:ext cx="1008111" cy="304317"/>
            </a:xfrm>
            <a:prstGeom prst="rect">
              <a:avLst/>
            </a:prstGeom>
            <a:noFill/>
          </p:spPr>
          <p:txBody>
            <a:bodyPr wrap="square" rtlCol="0">
              <a:spAutoFit/>
            </a:bodyPr>
            <a:lstStyle/>
            <a:p>
              <a:r>
                <a:rPr lang="en-GB" sz="1000" dirty="0" smtClean="0">
                  <a:latin typeface="Corbel" panose="020B0503020204020204" pitchFamily="34" charset="0"/>
                </a:rPr>
                <a:t>Workflow Run</a:t>
              </a:r>
            </a:p>
            <a:p>
              <a:r>
                <a:rPr lang="en-GB" sz="1000" dirty="0" smtClean="0">
                  <a:latin typeface="Corbel" panose="020B0503020204020204" pitchFamily="34" charset="0"/>
                </a:rPr>
                <a:t>Provenance</a:t>
              </a:r>
              <a:endParaRPr lang="en-GB" sz="1000" dirty="0">
                <a:latin typeface="Corbel" panose="020B0503020204020204" pitchFamily="34" charset="0"/>
              </a:endParaRPr>
            </a:p>
          </p:txBody>
        </p:sp>
      </p:grpSp>
      <p:grpSp>
        <p:nvGrpSpPr>
          <p:cNvPr id="42" name="Group 41"/>
          <p:cNvGrpSpPr/>
          <p:nvPr/>
        </p:nvGrpSpPr>
        <p:grpSpPr>
          <a:xfrm>
            <a:off x="5132904" y="2627049"/>
            <a:ext cx="862168" cy="552106"/>
            <a:chOff x="3440278" y="5578783"/>
            <a:chExt cx="771682" cy="419923"/>
          </a:xfrm>
        </p:grpSpPr>
        <p:sp>
          <p:nvSpPr>
            <p:cNvPr id="55" name="Flowchart: Document 54"/>
            <p:cNvSpPr/>
            <p:nvPr/>
          </p:nvSpPr>
          <p:spPr>
            <a:xfrm>
              <a:off x="3564922" y="5578783"/>
              <a:ext cx="647038" cy="307423"/>
            </a:xfrm>
            <a:prstGeom prst="flowChartDocument">
              <a:avLst/>
            </a:prstGeom>
            <a:solidFill>
              <a:schemeClr val="accent2">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6" name="Flowchart: Document 55"/>
            <p:cNvSpPr/>
            <p:nvPr/>
          </p:nvSpPr>
          <p:spPr>
            <a:xfrm>
              <a:off x="3527163" y="5627757"/>
              <a:ext cx="647038" cy="307423"/>
            </a:xfrm>
            <a:prstGeom prst="flowChartDocument">
              <a:avLst/>
            </a:prstGeom>
            <a:solidFill>
              <a:schemeClr val="accent2">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7" name="Flowchart: Document 56"/>
            <p:cNvSpPr/>
            <p:nvPr/>
          </p:nvSpPr>
          <p:spPr>
            <a:xfrm>
              <a:off x="3440278" y="5691283"/>
              <a:ext cx="647038" cy="307423"/>
            </a:xfrm>
            <a:prstGeom prst="flowChartDocument">
              <a:avLst/>
            </a:prstGeom>
            <a:solidFill>
              <a:schemeClr val="accent2">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8" name="TextBox 57"/>
            <p:cNvSpPr txBox="1"/>
            <p:nvPr/>
          </p:nvSpPr>
          <p:spPr>
            <a:xfrm>
              <a:off x="3527163" y="5717177"/>
              <a:ext cx="430717" cy="175567"/>
            </a:xfrm>
            <a:prstGeom prst="rect">
              <a:avLst/>
            </a:prstGeom>
            <a:noFill/>
          </p:spPr>
          <p:txBody>
            <a:bodyPr wrap="none" rtlCol="0">
              <a:spAutoFit/>
            </a:bodyPr>
            <a:lstStyle/>
            <a:p>
              <a:r>
                <a:rPr lang="en-GB" sz="900" dirty="0" smtClean="0">
                  <a:latin typeface="Corbel" panose="020B0503020204020204" pitchFamily="34" charset="0"/>
                </a:rPr>
                <a:t>Inputs</a:t>
              </a:r>
              <a:endParaRPr lang="en-GB" sz="900" dirty="0">
                <a:latin typeface="Corbel" panose="020B0503020204020204" pitchFamily="34" charset="0"/>
              </a:endParaRPr>
            </a:p>
          </p:txBody>
        </p:sp>
      </p:grpSp>
      <p:grpSp>
        <p:nvGrpSpPr>
          <p:cNvPr id="43" name="Group 42"/>
          <p:cNvGrpSpPr/>
          <p:nvPr/>
        </p:nvGrpSpPr>
        <p:grpSpPr>
          <a:xfrm>
            <a:off x="6177825" y="2619079"/>
            <a:ext cx="862168" cy="552106"/>
            <a:chOff x="3440278" y="5578783"/>
            <a:chExt cx="771682" cy="419923"/>
          </a:xfrm>
        </p:grpSpPr>
        <p:sp>
          <p:nvSpPr>
            <p:cNvPr id="51" name="Flowchart: Document 50"/>
            <p:cNvSpPr/>
            <p:nvPr/>
          </p:nvSpPr>
          <p:spPr>
            <a:xfrm>
              <a:off x="3564922" y="5578783"/>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2" name="Flowchart: Document 51"/>
            <p:cNvSpPr/>
            <p:nvPr/>
          </p:nvSpPr>
          <p:spPr>
            <a:xfrm>
              <a:off x="3527163" y="5627757"/>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3" name="Flowchart: Document 52"/>
            <p:cNvSpPr/>
            <p:nvPr/>
          </p:nvSpPr>
          <p:spPr>
            <a:xfrm>
              <a:off x="3440278" y="5691283"/>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4" name="TextBox 53"/>
            <p:cNvSpPr txBox="1"/>
            <p:nvPr/>
          </p:nvSpPr>
          <p:spPr>
            <a:xfrm>
              <a:off x="3527163" y="5717177"/>
              <a:ext cx="515368" cy="175567"/>
            </a:xfrm>
            <a:prstGeom prst="rect">
              <a:avLst/>
            </a:prstGeom>
            <a:noFill/>
          </p:spPr>
          <p:txBody>
            <a:bodyPr wrap="none" rtlCol="0">
              <a:spAutoFit/>
            </a:bodyPr>
            <a:lstStyle/>
            <a:p>
              <a:r>
                <a:rPr lang="en-GB" sz="900" dirty="0" smtClean="0">
                  <a:latin typeface="Corbel" panose="020B0503020204020204" pitchFamily="34" charset="0"/>
                </a:rPr>
                <a:t>Outputs</a:t>
              </a:r>
              <a:endParaRPr lang="en-GB" sz="900" dirty="0">
                <a:latin typeface="Corbel" panose="020B0503020204020204" pitchFamily="34" charset="0"/>
              </a:endParaRPr>
            </a:p>
          </p:txBody>
        </p:sp>
      </p:grpSp>
      <p:grpSp>
        <p:nvGrpSpPr>
          <p:cNvPr id="44" name="Group 43"/>
          <p:cNvGrpSpPr/>
          <p:nvPr/>
        </p:nvGrpSpPr>
        <p:grpSpPr>
          <a:xfrm>
            <a:off x="6155027" y="3392417"/>
            <a:ext cx="862168" cy="552106"/>
            <a:chOff x="3440278" y="5578783"/>
            <a:chExt cx="771682" cy="419923"/>
          </a:xfrm>
        </p:grpSpPr>
        <p:sp>
          <p:nvSpPr>
            <p:cNvPr id="47" name="Flowchart: Document 46"/>
            <p:cNvSpPr/>
            <p:nvPr/>
          </p:nvSpPr>
          <p:spPr>
            <a:xfrm>
              <a:off x="3564922" y="5578783"/>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48" name="Flowchart: Document 47"/>
            <p:cNvSpPr/>
            <p:nvPr/>
          </p:nvSpPr>
          <p:spPr>
            <a:xfrm>
              <a:off x="3527163" y="5627757"/>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49" name="Flowchart: Document 48"/>
            <p:cNvSpPr/>
            <p:nvPr/>
          </p:nvSpPr>
          <p:spPr>
            <a:xfrm>
              <a:off x="3440278" y="5691283"/>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0" name="TextBox 49"/>
            <p:cNvSpPr txBox="1"/>
            <p:nvPr/>
          </p:nvSpPr>
          <p:spPr>
            <a:xfrm>
              <a:off x="3467059" y="5717177"/>
              <a:ext cx="696148" cy="163863"/>
            </a:xfrm>
            <a:prstGeom prst="rect">
              <a:avLst/>
            </a:prstGeom>
            <a:noFill/>
          </p:spPr>
          <p:txBody>
            <a:bodyPr wrap="none" rtlCol="0">
              <a:spAutoFit/>
            </a:bodyPr>
            <a:lstStyle/>
            <a:p>
              <a:r>
                <a:rPr lang="en-GB" sz="800" dirty="0" smtClean="0">
                  <a:latin typeface="Corbel" panose="020B0503020204020204" pitchFamily="34" charset="0"/>
                </a:rPr>
                <a:t>Intermediates</a:t>
              </a:r>
              <a:endParaRPr lang="en-GB" sz="800" dirty="0">
                <a:latin typeface="Corbel" panose="020B0503020204020204" pitchFamily="34" charset="0"/>
              </a:endParaRPr>
            </a:p>
          </p:txBody>
        </p:sp>
      </p:grpSp>
      <p:sp>
        <p:nvSpPr>
          <p:cNvPr id="45" name="Flowchart: Card 44"/>
          <p:cNvSpPr/>
          <p:nvPr/>
        </p:nvSpPr>
        <p:spPr>
          <a:xfrm>
            <a:off x="5132902" y="3384593"/>
            <a:ext cx="930626" cy="545361"/>
          </a:xfrm>
          <a:prstGeom prst="flowChartPunchedCard">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46" name="TextBox 45"/>
          <p:cNvSpPr txBox="1"/>
          <p:nvPr/>
        </p:nvSpPr>
        <p:spPr>
          <a:xfrm>
            <a:off x="5119331" y="3403898"/>
            <a:ext cx="800219" cy="400110"/>
          </a:xfrm>
          <a:prstGeom prst="rect">
            <a:avLst/>
          </a:prstGeom>
          <a:noFill/>
        </p:spPr>
        <p:txBody>
          <a:bodyPr wrap="none" rtlCol="0">
            <a:spAutoFit/>
          </a:bodyPr>
          <a:lstStyle/>
          <a:p>
            <a:r>
              <a:rPr lang="en-GB" sz="1000" dirty="0" smtClean="0">
                <a:latin typeface="Corbel" panose="020B0503020204020204" pitchFamily="34" charset="0"/>
              </a:rPr>
              <a:t>Parameters</a:t>
            </a:r>
          </a:p>
          <a:p>
            <a:r>
              <a:rPr lang="en-GB" sz="1000" dirty="0" err="1" smtClean="0">
                <a:latin typeface="Corbel" panose="020B0503020204020204" pitchFamily="34" charset="0"/>
              </a:rPr>
              <a:t>Configs</a:t>
            </a:r>
            <a:endParaRPr lang="en-GB" sz="1000" dirty="0">
              <a:latin typeface="Corbel" panose="020B0503020204020204" pitchFamily="34" charset="0"/>
            </a:endParaRPr>
          </a:p>
        </p:txBody>
      </p:sp>
      <p:pic>
        <p:nvPicPr>
          <p:cNvPr id="7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2678" y="1999535"/>
            <a:ext cx="1249082" cy="1498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1267854" y="3429000"/>
            <a:ext cx="1038730" cy="307777"/>
          </a:xfrm>
          <a:prstGeom prst="rect">
            <a:avLst/>
          </a:prstGeom>
          <a:solidFill>
            <a:schemeClr val="bg1"/>
          </a:solidFill>
        </p:spPr>
        <p:txBody>
          <a:bodyPr wrap="square" rtlCol="0">
            <a:spAutoFit/>
          </a:bodyPr>
          <a:lstStyle/>
          <a:p>
            <a:r>
              <a:rPr lang="en-GB" sz="1400" dirty="0" smtClean="0">
                <a:latin typeface="Corbel" panose="020B0503020204020204" pitchFamily="34" charset="0"/>
              </a:rPr>
              <a:t>Checksum</a:t>
            </a:r>
            <a:endParaRPr lang="en-GB" sz="1400" dirty="0">
              <a:latin typeface="Corbel" panose="020B0503020204020204" pitchFamily="34" charset="0"/>
            </a:endParaRPr>
          </a:p>
        </p:txBody>
      </p:sp>
      <p:cxnSp>
        <p:nvCxnSpPr>
          <p:cNvPr id="4" name="Straight Arrow Connector 3"/>
          <p:cNvCxnSpPr/>
          <p:nvPr/>
        </p:nvCxnSpPr>
        <p:spPr>
          <a:xfrm>
            <a:off x="7574917" y="3841014"/>
            <a:ext cx="321519" cy="4229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620918" y="4035524"/>
            <a:ext cx="36243" cy="5572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494358" y="4618796"/>
            <a:ext cx="1957962" cy="584775"/>
          </a:xfrm>
          <a:prstGeom prst="rect">
            <a:avLst/>
          </a:prstGeom>
          <a:noFill/>
        </p:spPr>
        <p:txBody>
          <a:bodyPr wrap="square" rtlCol="0">
            <a:spAutoFit/>
          </a:bodyPr>
          <a:lstStyle/>
          <a:p>
            <a:r>
              <a:rPr lang="en-GB" sz="1600" dirty="0" smtClean="0">
                <a:latin typeface="Corbel" panose="020B0503020204020204" pitchFamily="34" charset="0"/>
              </a:rPr>
              <a:t>Community</a:t>
            </a:r>
          </a:p>
          <a:p>
            <a:r>
              <a:rPr lang="en-GB" sz="1600" dirty="0" smtClean="0">
                <a:latin typeface="Corbel" panose="020B0503020204020204" pitchFamily="34" charset="0"/>
              </a:rPr>
              <a:t>ontologies &amp; formats</a:t>
            </a:r>
          </a:p>
        </p:txBody>
      </p:sp>
      <p:sp>
        <p:nvSpPr>
          <p:cNvPr id="79" name="Bent Arrow 78"/>
          <p:cNvSpPr/>
          <p:nvPr/>
        </p:nvSpPr>
        <p:spPr>
          <a:xfrm rot="16200000">
            <a:off x="1292045" y="4039013"/>
            <a:ext cx="1568913" cy="975744"/>
          </a:xfrm>
          <a:prstGeom prst="bentArrow">
            <a:avLst>
              <a:gd name="adj1" fmla="val 25000"/>
              <a:gd name="adj2" fmla="val 28052"/>
              <a:gd name="adj3" fmla="val 25000"/>
              <a:gd name="adj4" fmla="val 4375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latin typeface="Corbel" panose="020B0503020204020204" pitchFamily="34" charset="0"/>
            </a:endParaRPr>
          </a:p>
        </p:txBody>
      </p:sp>
      <p:pic>
        <p:nvPicPr>
          <p:cNvPr id="80"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57844" y="1079988"/>
            <a:ext cx="688100" cy="9046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1" name="TextBox 80"/>
          <p:cNvSpPr txBox="1"/>
          <p:nvPr/>
        </p:nvSpPr>
        <p:spPr>
          <a:xfrm>
            <a:off x="3126275" y="1940393"/>
            <a:ext cx="780983" cy="276999"/>
          </a:xfrm>
          <a:prstGeom prst="rect">
            <a:avLst/>
          </a:prstGeom>
          <a:noFill/>
        </p:spPr>
        <p:txBody>
          <a:bodyPr wrap="none" rtlCol="0">
            <a:spAutoFit/>
          </a:bodyPr>
          <a:lstStyle/>
          <a:p>
            <a:r>
              <a:rPr lang="en-GB" sz="1200" dirty="0" smtClean="0">
                <a:latin typeface="Corbel" panose="020B0503020204020204" pitchFamily="34" charset="0"/>
              </a:rPr>
              <a:t>Narrative</a:t>
            </a:r>
            <a:endParaRPr lang="en-GB" sz="1200" dirty="0">
              <a:latin typeface="Corbel" panose="020B0503020204020204" pitchFamily="34" charset="0"/>
            </a:endParaRPr>
          </a:p>
        </p:txBody>
      </p:sp>
      <p:sp>
        <p:nvSpPr>
          <p:cNvPr id="82" name="TextBox 81"/>
          <p:cNvSpPr txBox="1"/>
          <p:nvPr/>
        </p:nvSpPr>
        <p:spPr>
          <a:xfrm>
            <a:off x="107504" y="2210079"/>
            <a:ext cx="1247437" cy="1200329"/>
          </a:xfrm>
          <a:prstGeom prst="rect">
            <a:avLst/>
          </a:prstGeom>
          <a:noFill/>
        </p:spPr>
        <p:txBody>
          <a:bodyPr wrap="square" rtlCol="0">
            <a:spAutoFit/>
          </a:bodyPr>
          <a:lstStyle/>
          <a:p>
            <a:r>
              <a:rPr lang="en-GB" dirty="0" smtClean="0">
                <a:latin typeface="Corbel" panose="020B0503020204020204" pitchFamily="34" charset="0"/>
              </a:rPr>
              <a:t>Linked Data</a:t>
            </a:r>
          </a:p>
          <a:p>
            <a:r>
              <a:rPr lang="en-GB" dirty="0" smtClean="0">
                <a:latin typeface="Corbel" panose="020B0503020204020204" pitchFamily="34" charset="0"/>
              </a:rPr>
              <a:t>JSON-LD</a:t>
            </a:r>
          </a:p>
          <a:p>
            <a:r>
              <a:rPr lang="en-GB" dirty="0" smtClean="0">
                <a:latin typeface="Corbel" panose="020B0503020204020204" pitchFamily="34" charset="0"/>
              </a:rPr>
              <a:t>RDF</a:t>
            </a:r>
          </a:p>
        </p:txBody>
      </p:sp>
      <p:pic>
        <p:nvPicPr>
          <p:cNvPr id="83" name="Picture 2" descr="research-objects-header.png (2344×1290)"/>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4784" t="5958" r="4720" b="67849"/>
          <a:stretch/>
        </p:blipFill>
        <p:spPr bwMode="auto">
          <a:xfrm>
            <a:off x="282668" y="786031"/>
            <a:ext cx="2467723" cy="116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972814" y="1157602"/>
            <a:ext cx="817853" cy="369332"/>
          </a:xfrm>
          <a:prstGeom prst="rect">
            <a:avLst/>
          </a:prstGeom>
          <a:solidFill>
            <a:schemeClr val="bg1"/>
          </a:solidFill>
        </p:spPr>
        <p:txBody>
          <a:bodyPr wrap="none" rtlCol="0">
            <a:spAutoFit/>
          </a:bodyPr>
          <a:lstStyle/>
          <a:p>
            <a:r>
              <a:rPr lang="en-GB" b="1" dirty="0" smtClean="0">
                <a:solidFill>
                  <a:srgbClr val="FFC000"/>
                </a:solidFill>
                <a:latin typeface="Corbel" panose="020B0503020204020204" pitchFamily="34" charset="0"/>
              </a:rPr>
              <a:t>EDAM</a:t>
            </a:r>
          </a:p>
        </p:txBody>
      </p:sp>
      <p:sp>
        <p:nvSpPr>
          <p:cNvPr id="86" name="Flowchart: Card 85"/>
          <p:cNvSpPr/>
          <p:nvPr/>
        </p:nvSpPr>
        <p:spPr>
          <a:xfrm>
            <a:off x="4187625" y="3789040"/>
            <a:ext cx="795449" cy="564936"/>
          </a:xfrm>
          <a:prstGeom prst="flowChartPunchedCard">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87" name="TextBox 86"/>
          <p:cNvSpPr txBox="1"/>
          <p:nvPr/>
        </p:nvSpPr>
        <p:spPr>
          <a:xfrm>
            <a:off x="4296582" y="3855544"/>
            <a:ext cx="505267" cy="246221"/>
          </a:xfrm>
          <a:prstGeom prst="rect">
            <a:avLst/>
          </a:prstGeom>
          <a:noFill/>
        </p:spPr>
        <p:txBody>
          <a:bodyPr wrap="none" rtlCol="0">
            <a:spAutoFit/>
          </a:bodyPr>
          <a:lstStyle/>
          <a:p>
            <a:r>
              <a:rPr lang="en-GB" sz="1000" dirty="0" smtClean="0">
                <a:latin typeface="Corbel" panose="020B0503020204020204" pitchFamily="34" charset="0"/>
              </a:rPr>
              <a:t>Errors</a:t>
            </a:r>
            <a:endParaRPr lang="en-GB" sz="1000" dirty="0">
              <a:latin typeface="Corbel" panose="020B0503020204020204" pitchFamily="34" charset="0"/>
            </a:endParaRPr>
          </a:p>
        </p:txBody>
      </p:sp>
      <p:pic>
        <p:nvPicPr>
          <p:cNvPr id="66" name="Picture 4" descr="Image result for dock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564371" y="5337708"/>
            <a:ext cx="846907" cy="75558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Related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50133" y="5488682"/>
            <a:ext cx="508461" cy="5084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98073" y="996976"/>
            <a:ext cx="494174" cy="276999"/>
          </a:xfrm>
          <a:prstGeom prst="rect">
            <a:avLst/>
          </a:prstGeom>
          <a:noFill/>
        </p:spPr>
        <p:txBody>
          <a:bodyPr wrap="none" rtlCol="0">
            <a:spAutoFit/>
          </a:bodyPr>
          <a:lstStyle/>
          <a:p>
            <a:r>
              <a:rPr lang="en-GB" sz="1200" dirty="0" smtClean="0">
                <a:latin typeface="Corbel" panose="020B0503020204020204" pitchFamily="34" charset="0"/>
              </a:rPr>
              <a:t>tools</a:t>
            </a:r>
            <a:endParaRPr lang="en-GB" sz="1200" dirty="0">
              <a:latin typeface="Corbel" panose="020B0503020204020204" pitchFamily="34" charset="0"/>
            </a:endParaRPr>
          </a:p>
        </p:txBody>
      </p:sp>
      <p:cxnSp>
        <p:nvCxnSpPr>
          <p:cNvPr id="7" name="Straight Arrow Connector 6"/>
          <p:cNvCxnSpPr/>
          <p:nvPr/>
        </p:nvCxnSpPr>
        <p:spPr>
          <a:xfrm flipV="1">
            <a:off x="7372946" y="1345194"/>
            <a:ext cx="534005" cy="276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 xmlns:a16="http://schemas.microsoft.com/office/drawing/2014/main" id="{2D605733-EE59-417E-BE61-F4BEB687C7E7}"/>
              </a:ext>
            </a:extLst>
          </p:cNvPr>
          <p:cNvPicPr>
            <a:picLocks noChangeAspect="1"/>
          </p:cNvPicPr>
          <p:nvPr/>
        </p:nvPicPr>
        <p:blipFill>
          <a:blip r:embed="rId18"/>
          <a:stretch>
            <a:fillRect/>
          </a:stretch>
        </p:blipFill>
        <p:spPr>
          <a:xfrm>
            <a:off x="3453064" y="5533341"/>
            <a:ext cx="785761" cy="296843"/>
          </a:xfrm>
          <a:prstGeom prst="rect">
            <a:avLst/>
          </a:prstGeom>
        </p:spPr>
      </p:pic>
      <p:pic>
        <p:nvPicPr>
          <p:cNvPr id="77"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90980" y="2315875"/>
            <a:ext cx="773267" cy="123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ectangle 77"/>
          <p:cNvSpPr/>
          <p:nvPr/>
        </p:nvSpPr>
        <p:spPr>
          <a:xfrm>
            <a:off x="0" y="6259410"/>
            <a:ext cx="9036496" cy="553966"/>
          </a:xfrm>
          <a:prstGeom prst="rect">
            <a:avLst/>
          </a:prstGeom>
        </p:spPr>
        <p:txBody>
          <a:bodyPr wrap="square" lIns="91404" tIns="45704" rIns="91404" bIns="45704">
            <a:spAutoFit/>
          </a:bodyPr>
          <a:lstStyle/>
          <a:p>
            <a:r>
              <a:rPr lang="en-GB" sz="1000" dirty="0" err="1">
                <a:latin typeface="Corbel" panose="020B0503020204020204" pitchFamily="34" charset="0"/>
              </a:rPr>
              <a:t>Belhajjame</a:t>
            </a:r>
            <a:r>
              <a:rPr lang="en-GB" sz="1000" dirty="0">
                <a:latin typeface="Corbel" panose="020B0503020204020204" pitchFamily="34" charset="0"/>
              </a:rPr>
              <a:t> et al (2015) Using a suite of ontologies for preserving workflow-centric research objects, </a:t>
            </a:r>
          </a:p>
          <a:p>
            <a:r>
              <a:rPr lang="en-GB" sz="1000" dirty="0">
                <a:latin typeface="Corbel" panose="020B0503020204020204" pitchFamily="34" charset="0"/>
              </a:rPr>
              <a:t>J Web Semantics doi:10.1016/j.websem.2015.01.003</a:t>
            </a:r>
          </a:p>
          <a:p>
            <a:r>
              <a:rPr lang="en-GB" sz="1000" dirty="0" err="1">
                <a:latin typeface="Corbel" panose="020B0503020204020204" pitchFamily="34" charset="0"/>
              </a:rPr>
              <a:t>Hettne</a:t>
            </a:r>
            <a:r>
              <a:rPr lang="en-GB" sz="1000" dirty="0">
                <a:latin typeface="Corbel" panose="020B0503020204020204" pitchFamily="34" charset="0"/>
              </a:rPr>
              <a:t> KM, et al  (2014), Structuring research methods and data with the research object model: genomics workflows as a case study. J. Biomedical Semantics 5: 41 </a:t>
            </a:r>
          </a:p>
        </p:txBody>
      </p:sp>
      <p:pic>
        <p:nvPicPr>
          <p:cNvPr id="88" name="Picture 8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75302" y="5903896"/>
            <a:ext cx="1728193" cy="71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2854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452" y="160338"/>
            <a:ext cx="8229600" cy="706090"/>
          </a:xfrm>
        </p:spPr>
        <p:txBody>
          <a:bodyPr>
            <a:normAutofit fontScale="90000"/>
          </a:bodyPr>
          <a:lstStyle/>
          <a:p>
            <a:r>
              <a:rPr lang="en-GB" dirty="0" err="1" smtClean="0">
                <a:latin typeface="Corbel" panose="020B0503020204020204" pitchFamily="34" charset="0"/>
              </a:rPr>
              <a:t>BioCompute</a:t>
            </a:r>
            <a:r>
              <a:rPr lang="en-GB" dirty="0" smtClean="0">
                <a:latin typeface="Corbel" panose="020B0503020204020204" pitchFamily="34" charset="0"/>
              </a:rPr>
              <a:t> Objects</a:t>
            </a:r>
            <a:endParaRPr lang="en-GB" dirty="0">
              <a:latin typeface="Corbel" panose="020B0503020204020204" pitchFamily="34" charset="0"/>
            </a:endParaRPr>
          </a:p>
        </p:txBody>
      </p:sp>
      <p:pic>
        <p:nvPicPr>
          <p:cNvPr id="2052" name="Picture 4" descr="https://s3.amazonaws.com/media-p.slid.es/uploads/208631/images/4165861/BCO-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20" y="260648"/>
            <a:ext cx="2376264" cy="77416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092" t="13932" r="25098" b="4828"/>
          <a:stretch/>
        </p:blipFill>
        <p:spPr bwMode="auto">
          <a:xfrm>
            <a:off x="395536" y="2365623"/>
            <a:ext cx="5023971" cy="3714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5"/>
          <a:stretch>
            <a:fillRect/>
          </a:stretch>
        </p:blipFill>
        <p:spPr>
          <a:xfrm>
            <a:off x="6012160" y="3429531"/>
            <a:ext cx="2664296" cy="371579"/>
          </a:xfrm>
          <a:prstGeom prst="rect">
            <a:avLst/>
          </a:prstGeom>
        </p:spPr>
      </p:pic>
      <p:sp>
        <p:nvSpPr>
          <p:cNvPr id="4" name="Rectangle 3"/>
          <p:cNvSpPr/>
          <p:nvPr/>
        </p:nvSpPr>
        <p:spPr>
          <a:xfrm>
            <a:off x="395536" y="6079965"/>
            <a:ext cx="8424936" cy="523220"/>
          </a:xfrm>
          <a:prstGeom prst="rect">
            <a:avLst/>
          </a:prstGeom>
        </p:spPr>
        <p:txBody>
          <a:bodyPr wrap="square">
            <a:spAutoFit/>
          </a:bodyPr>
          <a:lstStyle/>
          <a:p>
            <a:r>
              <a:rPr lang="en-GB" sz="1400" dirty="0" err="1" smtClean="0">
                <a:latin typeface="Corbel" panose="020B0503020204020204" pitchFamily="34" charset="0"/>
              </a:rPr>
              <a:t>Alterovitz</a:t>
            </a:r>
            <a:r>
              <a:rPr lang="en-GB" sz="1400" dirty="0">
                <a:latin typeface="Corbel" panose="020B0503020204020204" pitchFamily="34" charset="0"/>
              </a:rPr>
              <a:t>, </a:t>
            </a:r>
            <a:r>
              <a:rPr lang="en-GB" sz="1400" dirty="0" smtClean="0">
                <a:latin typeface="Corbel" panose="020B0503020204020204" pitchFamily="34" charset="0"/>
              </a:rPr>
              <a:t>Dean </a:t>
            </a:r>
            <a:r>
              <a:rPr lang="en-GB" sz="1400" dirty="0">
                <a:latin typeface="Corbel" panose="020B0503020204020204" pitchFamily="34" charset="0"/>
              </a:rPr>
              <a:t>II, </a:t>
            </a:r>
            <a:r>
              <a:rPr lang="en-GB" sz="1400" dirty="0" smtClean="0">
                <a:latin typeface="Corbel" panose="020B0503020204020204" pitchFamily="34" charset="0"/>
              </a:rPr>
              <a:t>Goble</a:t>
            </a:r>
            <a:r>
              <a:rPr lang="en-GB" sz="1400" dirty="0">
                <a:latin typeface="Corbel" panose="020B0503020204020204" pitchFamily="34" charset="0"/>
              </a:rPr>
              <a:t>, </a:t>
            </a:r>
            <a:r>
              <a:rPr lang="en-GB" sz="1400" dirty="0" smtClean="0">
                <a:latin typeface="Corbel" panose="020B0503020204020204" pitchFamily="34" charset="0"/>
              </a:rPr>
              <a:t>Crusoe</a:t>
            </a:r>
            <a:r>
              <a:rPr lang="en-GB" sz="1400" dirty="0">
                <a:latin typeface="Corbel" panose="020B0503020204020204" pitchFamily="34" charset="0"/>
              </a:rPr>
              <a:t>, </a:t>
            </a:r>
            <a:r>
              <a:rPr lang="en-GB" sz="1400" dirty="0" err="1" smtClean="0">
                <a:latin typeface="Corbel" panose="020B0503020204020204" pitchFamily="34" charset="0"/>
              </a:rPr>
              <a:t>Soiland</a:t>
            </a:r>
            <a:r>
              <a:rPr lang="en-GB" sz="1400" dirty="0" smtClean="0">
                <a:latin typeface="Corbel" panose="020B0503020204020204" pitchFamily="34" charset="0"/>
              </a:rPr>
              <a:t>-Reyes</a:t>
            </a:r>
            <a:r>
              <a:rPr lang="en-GB" sz="1400" dirty="0">
                <a:latin typeface="Corbel" panose="020B0503020204020204" pitchFamily="34" charset="0"/>
              </a:rPr>
              <a:t> </a:t>
            </a:r>
            <a:r>
              <a:rPr lang="en-GB" sz="1400" dirty="0" smtClean="0">
                <a:latin typeface="Corbel" panose="020B0503020204020204" pitchFamily="34" charset="0"/>
              </a:rPr>
              <a:t>e t al Enabling </a:t>
            </a:r>
            <a:r>
              <a:rPr lang="en-GB" sz="1400" dirty="0">
                <a:latin typeface="Corbel" panose="020B0503020204020204" pitchFamily="34" charset="0"/>
              </a:rPr>
              <a:t>Precision Medicine via standard communication of NGS provenance, analysis, and results, </a:t>
            </a:r>
            <a:r>
              <a:rPr lang="en-GB" sz="1400" dirty="0" smtClean="0">
                <a:latin typeface="Corbel" panose="020B0503020204020204" pitchFamily="34" charset="0"/>
              </a:rPr>
              <a:t>biorxiv.org, 2017, https</a:t>
            </a:r>
            <a:r>
              <a:rPr lang="en-GB" sz="1400" dirty="0">
                <a:latin typeface="Corbel" panose="020B0503020204020204" pitchFamily="34" charset="0"/>
              </a:rPr>
              <a:t>://doi.org/10.1101/191783 </a:t>
            </a:r>
          </a:p>
        </p:txBody>
      </p:sp>
      <p:pic>
        <p:nvPicPr>
          <p:cNvPr id="2056" name="Picture 8" descr="http://www.commonwl.org/CWL-Logo-Header.png"/>
          <p:cNvPicPr>
            <a:picLocks noChangeAspect="1" noChangeArrowheads="1"/>
          </p:cNvPicPr>
          <p:nvPr/>
        </p:nvPicPr>
        <p:blipFill rotWithShape="1">
          <a:blip r:embed="rId6">
            <a:extLst>
              <a:ext uri="{28A0092B-C50C-407E-A947-70E740481C1C}">
                <a14:useLocalDpi xmlns:a14="http://schemas.microsoft.com/office/drawing/2010/main" val="0"/>
              </a:ext>
            </a:extLst>
          </a:blip>
          <a:srcRect l="19290" t="10526" r="18085" b="17902"/>
          <a:stretch/>
        </p:blipFill>
        <p:spPr bwMode="auto">
          <a:xfrm>
            <a:off x="5934833" y="4045208"/>
            <a:ext cx="1503066" cy="990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www.hl7.org/fhir/assets/images/fhir-logo-ww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2159" y="5307084"/>
            <a:ext cx="1440161" cy="6172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2" descr="Image result for GA4GH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Corbel" panose="020B0503020204020204" pitchFamily="34" charset="0"/>
            </a:endParaRPr>
          </a:p>
        </p:txBody>
      </p:sp>
      <p:pic>
        <p:nvPicPr>
          <p:cNvPr id="2061"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4465" y="5546743"/>
            <a:ext cx="1463534" cy="335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descr="Image result for FDA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575" y="1196752"/>
            <a:ext cx="2808312" cy="6708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12135" y="2492896"/>
            <a:ext cx="2720581" cy="646331"/>
          </a:xfrm>
          <a:prstGeom prst="rect">
            <a:avLst/>
          </a:prstGeom>
          <a:noFill/>
        </p:spPr>
        <p:txBody>
          <a:bodyPr wrap="square" rtlCol="0">
            <a:spAutoFit/>
          </a:bodyPr>
          <a:lstStyle/>
          <a:p>
            <a:r>
              <a:rPr lang="en-GB" dirty="0" smtClean="0">
                <a:latin typeface="Corbel" panose="020B0503020204020204" pitchFamily="34" charset="0"/>
              </a:rPr>
              <a:t>Linked Data, JSON-LD, Ontologies (EDAM, SWO)</a:t>
            </a:r>
            <a:endParaRPr lang="en-GB" dirty="0">
              <a:latin typeface="Corbel" panose="020B0503020204020204" pitchFamily="34" charset="0"/>
            </a:endParaRPr>
          </a:p>
        </p:txBody>
      </p:sp>
      <p:sp>
        <p:nvSpPr>
          <p:cNvPr id="8" name="TextBox 7"/>
          <p:cNvSpPr txBox="1"/>
          <p:nvPr/>
        </p:nvSpPr>
        <p:spPr>
          <a:xfrm>
            <a:off x="3119598" y="1070492"/>
            <a:ext cx="6037678" cy="923330"/>
          </a:xfrm>
          <a:prstGeom prst="rect">
            <a:avLst/>
          </a:prstGeom>
          <a:noFill/>
        </p:spPr>
        <p:txBody>
          <a:bodyPr wrap="none" rtlCol="0">
            <a:spAutoFit/>
          </a:bodyPr>
          <a:lstStyle/>
          <a:p>
            <a:r>
              <a:rPr lang="en-GB" dirty="0" smtClean="0">
                <a:latin typeface="Corbel" panose="020B0503020204020204" pitchFamily="34" charset="0"/>
              </a:rPr>
              <a:t>Precision Medicine</a:t>
            </a:r>
          </a:p>
          <a:p>
            <a:r>
              <a:rPr lang="en-GB" dirty="0">
                <a:latin typeface="Corbel" panose="020B0503020204020204" pitchFamily="34" charset="0"/>
              </a:rPr>
              <a:t>NGS workflow exchange</a:t>
            </a:r>
            <a:r>
              <a:rPr lang="en-GB" dirty="0" smtClean="0">
                <a:latin typeface="Corbel" panose="020B0503020204020204" pitchFamily="34" charset="0"/>
              </a:rPr>
              <a:t>, </a:t>
            </a:r>
            <a:r>
              <a:rPr lang="en-GB" dirty="0">
                <a:latin typeface="Corbel" panose="020B0503020204020204" pitchFamily="34" charset="0"/>
              </a:rPr>
              <a:t>FDA regulatory review submissions</a:t>
            </a:r>
            <a:r>
              <a:rPr lang="en-GB" dirty="0" smtClean="0">
                <a:latin typeface="Corbel" panose="020B0503020204020204" pitchFamily="34" charset="0"/>
              </a:rPr>
              <a:t>.</a:t>
            </a:r>
          </a:p>
          <a:p>
            <a:r>
              <a:rPr lang="en-GB" dirty="0" smtClean="0">
                <a:latin typeface="Corbel" panose="020B0503020204020204" pitchFamily="34" charset="0"/>
              </a:rPr>
              <a:t>Emphasis on the parametric domain and robust, safe reuse.</a:t>
            </a:r>
            <a:endParaRPr lang="en-GB" dirty="0">
              <a:latin typeface="Corbel" panose="020B0503020204020204" pitchFamily="34" charset="0"/>
            </a:endParaRPr>
          </a:p>
        </p:txBody>
      </p:sp>
    </p:spTree>
    <p:extLst>
      <p:ext uri="{BB962C8B-B14F-4D97-AF65-F5344CB8AC3E}">
        <p14:creationId xmlns:p14="http://schemas.microsoft.com/office/powerpoint/2010/main" val="5000099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latin typeface="Corbel" panose="020B0503020204020204" pitchFamily="34" charset="0"/>
              </a:rPr>
              <a:t>How do we build manifests?</a:t>
            </a:r>
            <a:endParaRPr lang="en-GB" dirty="0">
              <a:latin typeface="Corbel" panose="020B0503020204020204" pitchFamily="34" charset="0"/>
            </a:endParaRPr>
          </a:p>
        </p:txBody>
      </p:sp>
      <p:sp>
        <p:nvSpPr>
          <p:cNvPr id="5" name="Subtitle 4"/>
          <p:cNvSpPr>
            <a:spLocks noGrp="1"/>
          </p:cNvSpPr>
          <p:nvPr>
            <p:ph type="subTitle" idx="1"/>
          </p:nvPr>
        </p:nvSpPr>
        <p:spPr/>
        <p:txBody>
          <a:bodyPr/>
          <a:lstStyle/>
          <a:p>
            <a:r>
              <a:rPr lang="en-GB" dirty="0" smtClean="0">
                <a:latin typeface="Corbel" panose="020B0503020204020204" pitchFamily="34" charset="0"/>
              </a:rPr>
              <a:t>Rich, self-describing semantic descriptions about resources  and their relationships…..</a:t>
            </a:r>
            <a:endParaRPr lang="en-GB" dirty="0">
              <a:latin typeface="Corbel" panose="020B0503020204020204" pitchFamily="34" charset="0"/>
            </a:endParaRPr>
          </a:p>
        </p:txBody>
      </p:sp>
    </p:spTree>
    <p:extLst>
      <p:ext uri="{BB962C8B-B14F-4D97-AF65-F5344CB8AC3E}">
        <p14:creationId xmlns:p14="http://schemas.microsoft.com/office/powerpoint/2010/main" val="2790015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071449" y="1124745"/>
            <a:ext cx="2140511" cy="972319"/>
          </a:xfrm>
          <a:prstGeom prst="rect">
            <a:avLst/>
          </a:prstGeom>
          <a:noFill/>
        </p:spPr>
        <p:txBody>
          <a:bodyPr wrap="square" lIns="91404" tIns="45704" rIns="91404" bIns="45704" rtlCol="0">
            <a:spAutoFit/>
          </a:bodyPr>
          <a:lstStyle/>
          <a:p>
            <a:pPr algn="ctr"/>
            <a:r>
              <a:rPr lang="en-GB" sz="2800" dirty="0">
                <a:solidFill>
                  <a:srgbClr val="1A8791"/>
                </a:solidFill>
                <a:latin typeface="Corbel" panose="020B0503020204020204" pitchFamily="34" charset="0"/>
              </a:rPr>
              <a:t>Manifest </a:t>
            </a:r>
          </a:p>
          <a:p>
            <a:pPr algn="ctr"/>
            <a:r>
              <a:rPr lang="en-GB" sz="2800" dirty="0">
                <a:solidFill>
                  <a:srgbClr val="1A8791"/>
                </a:solidFill>
                <a:latin typeface="Corbel" panose="020B0503020204020204" pitchFamily="34" charset="0"/>
              </a:rPr>
              <a:t>Construction</a:t>
            </a:r>
          </a:p>
        </p:txBody>
      </p:sp>
      <p:grpSp>
        <p:nvGrpSpPr>
          <p:cNvPr id="5" name="Group 4"/>
          <p:cNvGrpSpPr/>
          <p:nvPr/>
        </p:nvGrpSpPr>
        <p:grpSpPr>
          <a:xfrm>
            <a:off x="2359485" y="2244558"/>
            <a:ext cx="1708463" cy="2044470"/>
            <a:chOff x="418855" y="1491509"/>
            <a:chExt cx="1444669" cy="1712684"/>
          </a:xfrm>
        </p:grpSpPr>
        <p:pic>
          <p:nvPicPr>
            <p:cNvPr id="13" name="Picture 12"/>
            <p:cNvPicPr>
              <a:picLocks noChangeAspect="1"/>
            </p:cNvPicPr>
            <p:nvPr/>
          </p:nvPicPr>
          <p:blipFill>
            <a:blip r:embed="rId3"/>
            <a:stretch>
              <a:fillRect/>
            </a:stretch>
          </p:blipFill>
          <p:spPr>
            <a:xfrm>
              <a:off x="418855" y="1491509"/>
              <a:ext cx="1444669" cy="1712684"/>
            </a:xfrm>
            <a:prstGeom prst="rect">
              <a:avLst/>
            </a:prstGeom>
          </p:spPr>
        </p:pic>
        <p:sp>
          <p:nvSpPr>
            <p:cNvPr id="15" name="TextBox 14"/>
            <p:cNvSpPr txBox="1"/>
            <p:nvPr/>
          </p:nvSpPr>
          <p:spPr>
            <a:xfrm>
              <a:off x="588390" y="2145559"/>
              <a:ext cx="1057050" cy="283612"/>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4" y="4077076"/>
            <a:ext cx="2088232" cy="203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6552" y="2276872"/>
            <a:ext cx="2808312" cy="2088229"/>
          </a:xfrm>
          <a:prstGeom prst="rect">
            <a:avLst/>
          </a:prstGeom>
        </p:spPr>
        <p:txBody>
          <a:bodyPr wrap="square" lIns="91404" tIns="45704" rIns="91404" bIns="45704">
            <a:spAutoFit/>
          </a:bodyPr>
          <a:lstStyle/>
          <a:p>
            <a:pPr algn="r"/>
            <a:r>
              <a:rPr lang="en-GB" b="1" dirty="0" smtClean="0">
                <a:solidFill>
                  <a:schemeClr val="tx2"/>
                </a:solidFill>
                <a:latin typeface="Corbel" panose="020B0503020204020204" pitchFamily="34" charset="0"/>
              </a:rPr>
              <a:t>Identification</a:t>
            </a:r>
          </a:p>
          <a:p>
            <a:pPr algn="r"/>
            <a:r>
              <a:rPr lang="en-GB" dirty="0">
                <a:solidFill>
                  <a:srgbClr val="FF0000"/>
                </a:solidFill>
                <a:latin typeface="Corbel" panose="020B0503020204020204" pitchFamily="34" charset="0"/>
              </a:rPr>
              <a:t>t</a:t>
            </a:r>
            <a:r>
              <a:rPr lang="en-GB" dirty="0" smtClean="0">
                <a:solidFill>
                  <a:srgbClr val="FF0000"/>
                </a:solidFill>
                <a:latin typeface="Corbel" panose="020B0503020204020204" pitchFamily="34" charset="0"/>
              </a:rPr>
              <a:t>o locate things</a:t>
            </a:r>
          </a:p>
          <a:p>
            <a:pPr algn="r"/>
            <a:r>
              <a:rPr lang="en-GB" b="1" dirty="0" smtClean="0">
                <a:solidFill>
                  <a:schemeClr val="tx2"/>
                </a:solidFill>
                <a:latin typeface="Corbel" panose="020B0503020204020204" pitchFamily="34" charset="0"/>
              </a:rPr>
              <a:t>Aggregates</a:t>
            </a:r>
            <a:r>
              <a:rPr lang="en-GB" dirty="0" smtClean="0">
                <a:latin typeface="Corbel" panose="020B0503020204020204" pitchFamily="34" charset="0"/>
              </a:rPr>
              <a:t> </a:t>
            </a:r>
          </a:p>
          <a:p>
            <a:pPr algn="r"/>
            <a:r>
              <a:rPr lang="en-US" dirty="0" smtClean="0">
                <a:solidFill>
                  <a:srgbClr val="FF0000"/>
                </a:solidFill>
                <a:latin typeface="Corbel" panose="020B0503020204020204" pitchFamily="34" charset="0"/>
              </a:rPr>
              <a:t>to link things together</a:t>
            </a:r>
            <a:endParaRPr lang="en-GB" dirty="0" smtClean="0">
              <a:solidFill>
                <a:srgbClr val="FF0000"/>
              </a:solidFill>
              <a:latin typeface="Corbel" panose="020B0503020204020204" pitchFamily="34" charset="0"/>
            </a:endParaRPr>
          </a:p>
          <a:p>
            <a:pPr algn="r"/>
            <a:r>
              <a:rPr lang="en-GB" b="1" dirty="0">
                <a:solidFill>
                  <a:schemeClr val="tx2"/>
                </a:solidFill>
                <a:latin typeface="Corbel" panose="020B0503020204020204" pitchFamily="34" charset="0"/>
              </a:rPr>
              <a:t>A</a:t>
            </a:r>
            <a:r>
              <a:rPr lang="en-GB" b="1" dirty="0" smtClean="0">
                <a:solidFill>
                  <a:schemeClr val="tx2"/>
                </a:solidFill>
                <a:latin typeface="Corbel" panose="020B0503020204020204" pitchFamily="34" charset="0"/>
              </a:rPr>
              <a:t>nnotations</a:t>
            </a:r>
            <a:r>
              <a:rPr lang="en-GB" dirty="0" smtClean="0">
                <a:latin typeface="Corbel" panose="020B0503020204020204" pitchFamily="34" charset="0"/>
              </a:rPr>
              <a:t> </a:t>
            </a:r>
          </a:p>
          <a:p>
            <a:pPr algn="r"/>
            <a:r>
              <a:rPr lang="en-GB" dirty="0" smtClean="0">
                <a:latin typeface="Corbel" panose="020B0503020204020204" pitchFamily="34" charset="0"/>
              </a:rPr>
              <a:t> </a:t>
            </a:r>
            <a:r>
              <a:rPr lang="en-US" dirty="0" smtClean="0">
                <a:solidFill>
                  <a:srgbClr val="FF0000"/>
                </a:solidFill>
                <a:latin typeface="Corbel" panose="020B0503020204020204" pitchFamily="34" charset="0"/>
              </a:rPr>
              <a:t>about things &amp; their relationships</a:t>
            </a:r>
            <a:endParaRPr lang="en-US" i="1" dirty="0" smtClean="0">
              <a:solidFill>
                <a:srgbClr val="FF0000"/>
              </a:solidFill>
              <a:latin typeface="Corbel" panose="020B0503020204020204" pitchFamily="34" charset="0"/>
            </a:endParaRPr>
          </a:p>
        </p:txBody>
      </p:sp>
      <p:sp>
        <p:nvSpPr>
          <p:cNvPr id="22" name="TextBox 21"/>
          <p:cNvSpPr txBox="1"/>
          <p:nvPr/>
        </p:nvSpPr>
        <p:spPr>
          <a:xfrm>
            <a:off x="3763639" y="6035907"/>
            <a:ext cx="1816477" cy="533078"/>
          </a:xfrm>
          <a:prstGeom prst="rect">
            <a:avLst/>
          </a:prstGeom>
          <a:noFill/>
        </p:spPr>
        <p:txBody>
          <a:bodyPr wrap="square" lIns="91404" tIns="45704" rIns="91404" bIns="45704" rtlCol="0">
            <a:spAutoFit/>
          </a:bodyPr>
          <a:lstStyle/>
          <a:p>
            <a:r>
              <a:rPr lang="en-GB" sz="2800" dirty="0">
                <a:solidFill>
                  <a:srgbClr val="1A8791"/>
                </a:solidFill>
                <a:latin typeface="Corbel" panose="020B0503020204020204" pitchFamily="34" charset="0"/>
              </a:rPr>
              <a:t>Container</a:t>
            </a:r>
            <a:endParaRPr lang="en-GB" sz="2800" i="1" dirty="0">
              <a:solidFill>
                <a:schemeClr val="tx2"/>
              </a:solidFill>
              <a:latin typeface="Corbel" panose="020B0503020204020204" pitchFamily="34" charset="0"/>
            </a:endParaRPr>
          </a:p>
        </p:txBody>
      </p:sp>
      <p:sp>
        <p:nvSpPr>
          <p:cNvPr id="25" name="TextBox 24"/>
          <p:cNvSpPr txBox="1"/>
          <p:nvPr/>
        </p:nvSpPr>
        <p:spPr>
          <a:xfrm>
            <a:off x="457750" y="262389"/>
            <a:ext cx="8483970" cy="723020"/>
          </a:xfrm>
          <a:prstGeom prst="rect">
            <a:avLst/>
          </a:prstGeom>
          <a:noFill/>
        </p:spPr>
        <p:txBody>
          <a:bodyPr wrap="square" lIns="91404" tIns="45704" rIns="91404" bIns="45704" rtlCol="0">
            <a:spAutoFit/>
          </a:bodyPr>
          <a:lstStyle/>
          <a:p>
            <a:pPr algn="ctr"/>
            <a:r>
              <a:rPr lang="en-GB" sz="4000" dirty="0" smtClean="0">
                <a:latin typeface="Corbel" panose="020B0503020204020204" pitchFamily="34" charset="0"/>
              </a:rPr>
              <a:t>Research Objects = Metadata </a:t>
            </a:r>
            <a:r>
              <a:rPr lang="en-GB" sz="4000" dirty="0">
                <a:latin typeface="Corbel" panose="020B0503020204020204" pitchFamily="34" charset="0"/>
              </a:rPr>
              <a:t>Objects </a:t>
            </a:r>
          </a:p>
        </p:txBody>
      </p:sp>
      <p:sp>
        <p:nvSpPr>
          <p:cNvPr id="26" name="Bent Arrow 25"/>
          <p:cNvSpPr/>
          <p:nvPr/>
        </p:nvSpPr>
        <p:spPr>
          <a:xfrm rot="16200000">
            <a:off x="2633326" y="4391656"/>
            <a:ext cx="720080" cy="571544"/>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solidFill>
                <a:schemeClr val="tx1"/>
              </a:solidFill>
              <a:latin typeface="Corbel" panose="020B0503020204020204" pitchFamily="34" charset="0"/>
            </a:endParaRPr>
          </a:p>
        </p:txBody>
      </p:sp>
      <p:grpSp>
        <p:nvGrpSpPr>
          <p:cNvPr id="3" name="Group 2"/>
          <p:cNvGrpSpPr/>
          <p:nvPr/>
        </p:nvGrpSpPr>
        <p:grpSpPr>
          <a:xfrm>
            <a:off x="4067948" y="1124744"/>
            <a:ext cx="5020831" cy="3912724"/>
            <a:chOff x="4067944" y="1124744"/>
            <a:chExt cx="5020831" cy="3912724"/>
          </a:xfrm>
        </p:grpSpPr>
        <p:sp>
          <p:nvSpPr>
            <p:cNvPr id="10" name="TextBox 9"/>
            <p:cNvSpPr txBox="1"/>
            <p:nvPr/>
          </p:nvSpPr>
          <p:spPr>
            <a:xfrm>
              <a:off x="4984319" y="1124744"/>
              <a:ext cx="1905576" cy="954107"/>
            </a:xfrm>
            <a:prstGeom prst="rect">
              <a:avLst/>
            </a:prstGeom>
            <a:noFill/>
          </p:spPr>
          <p:txBody>
            <a:bodyPr wrap="square" rtlCol="0">
              <a:spAutoFit/>
            </a:bodyPr>
            <a:lstStyle/>
            <a:p>
              <a:pPr algn="ctr"/>
              <a:r>
                <a:rPr lang="en-GB" sz="2800" dirty="0">
                  <a:solidFill>
                    <a:srgbClr val="1A8791"/>
                  </a:solidFill>
                  <a:latin typeface="Corbel" panose="020B0503020204020204" pitchFamily="34" charset="0"/>
                </a:rPr>
                <a:t>Manifest Description</a:t>
              </a:r>
            </a:p>
          </p:txBody>
        </p:sp>
        <p:sp>
          <p:nvSpPr>
            <p:cNvPr id="7" name="Rectangle 6"/>
            <p:cNvSpPr/>
            <p:nvPr/>
          </p:nvSpPr>
          <p:spPr>
            <a:xfrm>
              <a:off x="6802775" y="2128788"/>
              <a:ext cx="2286000" cy="2350533"/>
            </a:xfrm>
            <a:prstGeom prst="rect">
              <a:avLst/>
            </a:prstGeom>
          </p:spPr>
          <p:txBody>
            <a:bodyPr wrap="square">
              <a:spAutoFit/>
            </a:bodyPr>
            <a:lstStyle/>
            <a:p>
              <a:r>
                <a:rPr lang="en-GB" b="1" dirty="0" smtClean="0">
                  <a:solidFill>
                    <a:schemeClr val="tx2"/>
                  </a:solidFill>
                  <a:latin typeface="Corbel" panose="020B0503020204020204" pitchFamily="34" charset="0"/>
                </a:rPr>
                <a:t>Type Checklists</a:t>
              </a:r>
              <a:r>
                <a:rPr lang="en-GB" dirty="0" smtClean="0">
                  <a:solidFill>
                    <a:schemeClr val="tx2"/>
                  </a:solidFill>
                  <a:latin typeface="Corbel" panose="020B0503020204020204" pitchFamily="34" charset="0"/>
                </a:rPr>
                <a:t> </a:t>
              </a:r>
            </a:p>
            <a:p>
              <a:r>
                <a:rPr lang="en-GB" dirty="0" smtClean="0">
                  <a:solidFill>
                    <a:srgbClr val="FF0000"/>
                  </a:solidFill>
                  <a:latin typeface="Corbel" panose="020B0503020204020204" pitchFamily="34" charset="0"/>
                </a:rPr>
                <a:t>what should be there</a:t>
              </a:r>
            </a:p>
            <a:p>
              <a:r>
                <a:rPr lang="en-GB" b="1" dirty="0" smtClean="0">
                  <a:solidFill>
                    <a:schemeClr val="tx2"/>
                  </a:solidFill>
                  <a:latin typeface="Corbel" panose="020B0503020204020204" pitchFamily="34" charset="0"/>
                </a:rPr>
                <a:t>Provenance</a:t>
              </a:r>
              <a:r>
                <a:rPr lang="en-GB" dirty="0" smtClean="0">
                  <a:latin typeface="Corbel" panose="020B0503020204020204" pitchFamily="34" charset="0"/>
                </a:rPr>
                <a:t> </a:t>
              </a:r>
            </a:p>
            <a:p>
              <a:r>
                <a:rPr lang="en-GB" dirty="0" smtClean="0">
                  <a:solidFill>
                    <a:srgbClr val="FF0000"/>
                  </a:solidFill>
                  <a:latin typeface="Corbel" panose="020B0503020204020204" pitchFamily="34" charset="0"/>
                </a:rPr>
                <a:t>where it came from</a:t>
              </a:r>
            </a:p>
            <a:p>
              <a:r>
                <a:rPr lang="en-GB" b="1" dirty="0" smtClean="0">
                  <a:solidFill>
                    <a:schemeClr val="tx2"/>
                  </a:solidFill>
                  <a:latin typeface="Corbel" panose="020B0503020204020204" pitchFamily="34" charset="0"/>
                </a:rPr>
                <a:t>Versioning</a:t>
              </a:r>
            </a:p>
            <a:p>
              <a:r>
                <a:rPr lang="en-GB" dirty="0" smtClean="0">
                  <a:solidFill>
                    <a:srgbClr val="FF0000"/>
                  </a:solidFill>
                  <a:latin typeface="Corbel" panose="020B0503020204020204" pitchFamily="34" charset="0"/>
                </a:rPr>
                <a:t> its evolution</a:t>
              </a:r>
            </a:p>
            <a:p>
              <a:r>
                <a:rPr lang="en-GB" b="1" dirty="0" smtClean="0">
                  <a:solidFill>
                    <a:schemeClr val="tx2"/>
                  </a:solidFill>
                  <a:latin typeface="Corbel" panose="020B0503020204020204" pitchFamily="34" charset="0"/>
                </a:rPr>
                <a:t>Dependencies </a:t>
              </a:r>
              <a:endParaRPr lang="en-GB" dirty="0">
                <a:latin typeface="Corbel" panose="020B0503020204020204" pitchFamily="34" charset="0"/>
              </a:endParaRPr>
            </a:p>
            <a:p>
              <a:r>
                <a:rPr lang="en-GB" dirty="0" smtClean="0">
                  <a:solidFill>
                    <a:srgbClr val="FF0000"/>
                  </a:solidFill>
                  <a:latin typeface="Corbel" panose="020B0503020204020204" pitchFamily="34" charset="0"/>
                </a:rPr>
                <a:t>what else is needed</a:t>
              </a:r>
            </a:p>
          </p:txBody>
        </p:sp>
        <p:sp>
          <p:nvSpPr>
            <p:cNvPr id="8" name="Right Arrow 7"/>
            <p:cNvSpPr/>
            <p:nvPr/>
          </p:nvSpPr>
          <p:spPr>
            <a:xfrm>
              <a:off x="4067944" y="2665441"/>
              <a:ext cx="1080120" cy="1080120"/>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grpSp>
          <p:nvGrpSpPr>
            <p:cNvPr id="19" name="Group 18"/>
            <p:cNvGrpSpPr/>
            <p:nvPr/>
          </p:nvGrpSpPr>
          <p:grpSpPr>
            <a:xfrm>
              <a:off x="5082875" y="2222677"/>
              <a:ext cx="1708463" cy="2044470"/>
              <a:chOff x="418855" y="1491509"/>
              <a:chExt cx="1444669" cy="1712684"/>
            </a:xfrm>
          </p:grpSpPr>
          <p:pic>
            <p:nvPicPr>
              <p:cNvPr id="20" name="Picture 19"/>
              <p:cNvPicPr>
                <a:picLocks noChangeAspect="1"/>
              </p:cNvPicPr>
              <p:nvPr/>
            </p:nvPicPr>
            <p:blipFill>
              <a:blip r:embed="rId3"/>
              <a:stretch>
                <a:fillRect/>
              </a:stretch>
            </p:blipFill>
            <p:spPr>
              <a:xfrm>
                <a:off x="418855" y="1491509"/>
                <a:ext cx="1444669" cy="1712684"/>
              </a:xfrm>
              <a:prstGeom prst="rect">
                <a:avLst/>
              </a:prstGeom>
            </p:spPr>
          </p:pic>
          <p:sp>
            <p:nvSpPr>
              <p:cNvPr id="21" name="TextBox 20"/>
              <p:cNvSpPr txBox="1"/>
              <p:nvPr/>
            </p:nvSpPr>
            <p:spPr>
              <a:xfrm>
                <a:off x="588390" y="2145559"/>
                <a:ext cx="1057050" cy="283612"/>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28" name="Bent Arrow 27"/>
            <p:cNvSpPr/>
            <p:nvPr/>
          </p:nvSpPr>
          <p:spPr>
            <a:xfrm rot="5400000" flipH="1">
              <a:off x="5548175" y="4391656"/>
              <a:ext cx="720080" cy="571544"/>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Corbel" panose="020B0503020204020204" pitchFamily="34" charset="0"/>
              </a:endParaRPr>
            </a:p>
          </p:txBody>
        </p:sp>
      </p:grpSp>
    </p:spTree>
    <p:extLst>
      <p:ext uri="{BB962C8B-B14F-4D97-AF65-F5344CB8AC3E}">
        <p14:creationId xmlns:p14="http://schemas.microsoft.com/office/powerpoint/2010/main" val="3737533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29142"/>
            <a:ext cx="8686800" cy="839426"/>
          </a:xfrm>
        </p:spPr>
        <p:txBody>
          <a:bodyPr>
            <a:normAutofit/>
          </a:bodyPr>
          <a:lstStyle/>
          <a:p>
            <a:r>
              <a:rPr lang="en-GB" dirty="0" smtClean="0">
                <a:latin typeface="Corbel" panose="020B0503020204020204" pitchFamily="34" charset="0"/>
              </a:rPr>
              <a:t>Containers are Many and Various</a:t>
            </a:r>
            <a:endParaRPr lang="en-GB" dirty="0">
              <a:latin typeface="Corbel" panose="020B0503020204020204" pitchFamily="34" charset="0"/>
            </a:endParaRPr>
          </a:p>
        </p:txBody>
      </p:sp>
      <p:sp>
        <p:nvSpPr>
          <p:cNvPr id="3" name="Rectangle 2"/>
          <p:cNvSpPr/>
          <p:nvPr/>
        </p:nvSpPr>
        <p:spPr>
          <a:xfrm>
            <a:off x="1982068" y="3047093"/>
            <a:ext cx="3059832" cy="954107"/>
          </a:xfrm>
          <a:prstGeom prst="rect">
            <a:avLst/>
          </a:prstGeom>
        </p:spPr>
        <p:txBody>
          <a:bodyPr wrap="square" lIns="91404" tIns="45704" rIns="91404" bIns="45704">
            <a:spAutoFit/>
          </a:bodyPr>
          <a:lstStyle/>
          <a:p>
            <a:pPr>
              <a:defRPr/>
            </a:pPr>
            <a:r>
              <a:rPr lang="en-GB" sz="1400" dirty="0">
                <a:solidFill>
                  <a:srgbClr val="2C3841"/>
                </a:solidFill>
                <a:latin typeface="Corbel" panose="020B0503020204020204" pitchFamily="34" charset="0"/>
                <a:cs typeface="Corbel"/>
              </a:rPr>
              <a:t>pre-packaged Docker images containing a bioinformatics tool and standardised interface through which data and parameters are passed. </a:t>
            </a:r>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014"/>
          <a:stretch/>
        </p:blipFill>
        <p:spPr bwMode="auto">
          <a:xfrm>
            <a:off x="688618" y="2506978"/>
            <a:ext cx="1333728" cy="130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descr="Image result for dock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72" y="980728"/>
            <a:ext cx="1468573" cy="131022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Image result for conda image"/>
          <p:cNvSpPr>
            <a:spLocks noChangeAspect="1" noChangeArrowheads="1"/>
          </p:cNvSpPr>
          <p:nvPr/>
        </p:nvSpPr>
        <p:spPr bwMode="auto">
          <a:xfrm>
            <a:off x="155576" y="-465138"/>
            <a:ext cx="473392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10" name="AutoShape 7" descr="Image result for conda image"/>
          <p:cNvSpPr>
            <a:spLocks noChangeAspect="1" noChangeArrowheads="1"/>
          </p:cNvSpPr>
          <p:nvPr/>
        </p:nvSpPr>
        <p:spPr bwMode="auto">
          <a:xfrm>
            <a:off x="307976" y="-312738"/>
            <a:ext cx="473392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latin typeface="Corbel" panose="020B0503020204020204" pitchFamily="34" charset="0"/>
            </a:endParaRPr>
          </a:p>
        </p:txBody>
      </p:sp>
      <p:pic>
        <p:nvPicPr>
          <p:cNvPr id="5129" name="Picture 9" descr="Image result for conda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2785" y="1153741"/>
            <a:ext cx="2401889" cy="964200"/>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Image result for vagran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2080" y="1109548"/>
            <a:ext cx="864096" cy="1052582"/>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3" descr="Image result for singularity container image"/>
          <p:cNvSpPr>
            <a:spLocks noChangeAspect="1" noChangeArrowheads="1"/>
          </p:cNvSpPr>
          <p:nvPr/>
        </p:nvSpPr>
        <p:spPr bwMode="auto">
          <a:xfrm>
            <a:off x="155575" y="-1965325"/>
            <a:ext cx="4095750" cy="4095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pic>
        <p:nvPicPr>
          <p:cNvPr id="5136" name="Picture 16" descr="Image result for singularity container image"/>
          <p:cNvPicPr>
            <a:picLocks noChangeAspect="1" noChangeArrowheads="1"/>
          </p:cNvPicPr>
          <p:nvPr/>
        </p:nvPicPr>
        <p:blipFill rotWithShape="1">
          <a:blip r:embed="rId7">
            <a:extLst>
              <a:ext uri="{28A0092B-C50C-407E-A947-70E740481C1C}">
                <a14:useLocalDpi xmlns:a14="http://schemas.microsoft.com/office/drawing/2010/main" val="0"/>
              </a:ext>
            </a:extLst>
          </a:blip>
          <a:srcRect l="22246" r="22748"/>
          <a:stretch/>
        </p:blipFill>
        <p:spPr bwMode="auto">
          <a:xfrm>
            <a:off x="6952097" y="1054391"/>
            <a:ext cx="1136241" cy="11628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7270"/>
          <a:stretch/>
        </p:blipFill>
        <p:spPr bwMode="auto">
          <a:xfrm>
            <a:off x="1733204" y="2496129"/>
            <a:ext cx="1251177" cy="665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8" name="Picture 18" descr="https://bioconda.github.io/_images/bioconda.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07438" y="2655887"/>
            <a:ext cx="2412777" cy="39120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9"/>
          <p:cNvSpPr>
            <a:spLocks noChangeArrowheads="1"/>
          </p:cNvSpPr>
          <p:nvPr/>
        </p:nvSpPr>
        <p:spPr bwMode="auto">
          <a:xfrm>
            <a:off x="5451934" y="3011030"/>
            <a:ext cx="266846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4" rIns="91404" bIns="45704" numCol="1" anchor="ctr" anchorCtr="0" compatLnSpc="1">
            <a:prstTxWarp prst="textNoShape">
              <a:avLst/>
            </a:prstTxWarp>
            <a:spAutoFit/>
          </a:bodyPr>
          <a:lstStyle/>
          <a:p>
            <a:pPr fontAlgn="base">
              <a:spcBef>
                <a:spcPct val="0"/>
              </a:spcBef>
              <a:spcAft>
                <a:spcPct val="0"/>
              </a:spcAft>
            </a:pPr>
            <a:r>
              <a:rPr lang="en-US" altLang="en-US" sz="1400" dirty="0">
                <a:latin typeface="Corbel" panose="020B0503020204020204" pitchFamily="34" charset="0"/>
                <a:cs typeface="Arial" pitchFamily="34" charset="0"/>
                <a:hlinkClick r:id="rId10"/>
              </a:rPr>
              <a:t>repository of &gt;2700 bioinformatics packages</a:t>
            </a:r>
            <a:r>
              <a:rPr lang="en-US" altLang="en-US" sz="1400" dirty="0">
                <a:latin typeface="Corbel" panose="020B0503020204020204" pitchFamily="34" charset="0"/>
                <a:cs typeface="Arial" pitchFamily="34" charset="0"/>
              </a:rPr>
              <a:t> ready to use with </a:t>
            </a:r>
            <a:r>
              <a:rPr lang="en-US" altLang="en-US" sz="1400" dirty="0" err="1">
                <a:latin typeface="Corbel" panose="020B0503020204020204" pitchFamily="34" charset="0"/>
                <a:cs typeface="Arial" pitchFamily="34" charset="0"/>
              </a:rPr>
              <a:t>conda</a:t>
            </a:r>
            <a:r>
              <a:rPr lang="en-US" altLang="en-US" sz="1400" dirty="0">
                <a:latin typeface="Corbel" panose="020B0503020204020204" pitchFamily="34" charset="0"/>
                <a:cs typeface="Arial" pitchFamily="34" charset="0"/>
              </a:rPr>
              <a:t> install </a:t>
            </a:r>
          </a:p>
        </p:txBody>
      </p:sp>
      <p:sp>
        <p:nvSpPr>
          <p:cNvPr id="14" name="TextBox 13"/>
          <p:cNvSpPr txBox="1"/>
          <p:nvPr/>
        </p:nvSpPr>
        <p:spPr>
          <a:xfrm>
            <a:off x="773519" y="4293096"/>
            <a:ext cx="3271977" cy="707854"/>
          </a:xfrm>
          <a:prstGeom prst="rect">
            <a:avLst/>
          </a:prstGeom>
          <a:noFill/>
        </p:spPr>
        <p:txBody>
          <a:bodyPr wrap="none" lIns="91404" tIns="45704" rIns="91404" bIns="45704" rtlCol="0">
            <a:spAutoFit/>
          </a:bodyPr>
          <a:lstStyle/>
          <a:p>
            <a:r>
              <a:rPr lang="en-GB" sz="4000" dirty="0">
                <a:latin typeface="Corbel" panose="020B0503020204020204" pitchFamily="34" charset="0"/>
              </a:rPr>
              <a:t>Old Favourites</a:t>
            </a:r>
          </a:p>
        </p:txBody>
      </p:sp>
      <p:sp>
        <p:nvSpPr>
          <p:cNvPr id="15" name="TextBox 14"/>
          <p:cNvSpPr txBox="1"/>
          <p:nvPr/>
        </p:nvSpPr>
        <p:spPr>
          <a:xfrm>
            <a:off x="1312457" y="5085187"/>
            <a:ext cx="2252082" cy="584743"/>
          </a:xfrm>
          <a:prstGeom prst="rect">
            <a:avLst/>
          </a:prstGeom>
          <a:noFill/>
        </p:spPr>
        <p:txBody>
          <a:bodyPr wrap="none" lIns="91404" tIns="45704" rIns="91404" bIns="45704" rtlCol="0">
            <a:spAutoFit/>
          </a:bodyPr>
          <a:lstStyle/>
          <a:p>
            <a:r>
              <a:rPr lang="en-GB" sz="3200" dirty="0">
                <a:latin typeface="Corbel" panose="020B0503020204020204" pitchFamily="34" charset="0"/>
              </a:rPr>
              <a:t>Zip Archives</a:t>
            </a:r>
          </a:p>
        </p:txBody>
      </p:sp>
      <p:sp>
        <p:nvSpPr>
          <p:cNvPr id="24" name="TextBox 23"/>
          <p:cNvSpPr txBox="1"/>
          <p:nvPr/>
        </p:nvSpPr>
        <p:spPr>
          <a:xfrm>
            <a:off x="1259632" y="5805267"/>
            <a:ext cx="2604743" cy="584743"/>
          </a:xfrm>
          <a:prstGeom prst="rect">
            <a:avLst/>
          </a:prstGeom>
          <a:noFill/>
        </p:spPr>
        <p:txBody>
          <a:bodyPr wrap="none" lIns="91404" tIns="45704" rIns="91404" bIns="45704" rtlCol="0">
            <a:spAutoFit/>
          </a:bodyPr>
          <a:lstStyle/>
          <a:p>
            <a:r>
              <a:rPr lang="en-GB" sz="3200" dirty="0" err="1">
                <a:latin typeface="Corbel" panose="020B0503020204020204" pitchFamily="34" charset="0"/>
              </a:rPr>
              <a:t>BagIt</a:t>
            </a:r>
            <a:r>
              <a:rPr lang="en-GB" sz="3200" dirty="0">
                <a:latin typeface="Corbel" panose="020B0503020204020204" pitchFamily="34" charset="0"/>
              </a:rPr>
              <a:t> Archives</a:t>
            </a:r>
          </a:p>
        </p:txBody>
      </p:sp>
      <p:sp>
        <p:nvSpPr>
          <p:cNvPr id="4" name="TextBox 3"/>
          <p:cNvSpPr txBox="1"/>
          <p:nvPr/>
        </p:nvSpPr>
        <p:spPr>
          <a:xfrm>
            <a:off x="4390596" y="5088086"/>
            <a:ext cx="4501884" cy="707886"/>
          </a:xfrm>
          <a:prstGeom prst="rect">
            <a:avLst/>
          </a:prstGeom>
          <a:noFill/>
        </p:spPr>
        <p:txBody>
          <a:bodyPr wrap="square" rtlCol="0">
            <a:spAutoFit/>
          </a:bodyPr>
          <a:lstStyle/>
          <a:p>
            <a:r>
              <a:rPr lang="en-GB" sz="2000" dirty="0" err="1" smtClean="0">
                <a:latin typeface="Corbel" panose="020B0503020204020204" pitchFamily="34" charset="0"/>
              </a:rPr>
              <a:t>ePUB</a:t>
            </a:r>
            <a:r>
              <a:rPr lang="en-GB" sz="2000" dirty="0" smtClean="0">
                <a:latin typeface="Corbel" panose="020B0503020204020204" pitchFamily="34" charset="0"/>
              </a:rPr>
              <a:t> Open Container Format (OCF)</a:t>
            </a:r>
          </a:p>
          <a:p>
            <a:r>
              <a:rPr lang="en-GB" sz="2000" dirty="0" smtClean="0">
                <a:latin typeface="Corbel" panose="020B0503020204020204" pitchFamily="34" charset="0"/>
              </a:rPr>
              <a:t>Adobe </a:t>
            </a:r>
            <a:r>
              <a:rPr lang="en-GB" sz="2000" dirty="0">
                <a:latin typeface="Corbel" panose="020B0503020204020204" pitchFamily="34" charset="0"/>
              </a:rPr>
              <a:t>Universal Container Format (UCF</a:t>
            </a:r>
            <a:r>
              <a:rPr lang="en-GB" sz="2000" dirty="0" smtClean="0">
                <a:latin typeface="Corbel" panose="020B0503020204020204" pitchFamily="34" charset="0"/>
              </a:rPr>
              <a:t>)</a:t>
            </a:r>
            <a:endParaRPr lang="en-GB" sz="2000" dirty="0">
              <a:latin typeface="Corbel" panose="020B0503020204020204" pitchFamily="34" charset="0"/>
            </a:endParaRPr>
          </a:p>
        </p:txBody>
      </p:sp>
    </p:spTree>
    <p:extLst>
      <p:ext uri="{BB962C8B-B14F-4D97-AF65-F5344CB8AC3E}">
        <p14:creationId xmlns:p14="http://schemas.microsoft.com/office/powerpoint/2010/main" val="18439490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orbel" panose="020B0503020204020204" pitchFamily="34" charset="0"/>
              </a:rPr>
              <a:t>Manifest </a:t>
            </a:r>
            <a:r>
              <a:rPr lang="en-GB" dirty="0" smtClean="0">
                <a:latin typeface="Corbel" panose="020B0503020204020204" pitchFamily="34" charset="0"/>
              </a:rPr>
              <a:t> Construction</a:t>
            </a:r>
            <a:endParaRPr lang="en-GB" dirty="0">
              <a:latin typeface="Corbel" panose="020B0503020204020204" pitchFamily="34" charset="0"/>
            </a:endParaRPr>
          </a:p>
        </p:txBody>
      </p:sp>
      <p:grpSp>
        <p:nvGrpSpPr>
          <p:cNvPr id="5" name="Group 4"/>
          <p:cNvGrpSpPr/>
          <p:nvPr/>
        </p:nvGrpSpPr>
        <p:grpSpPr>
          <a:xfrm>
            <a:off x="153372" y="44624"/>
            <a:ext cx="1708463" cy="2044470"/>
            <a:chOff x="418855" y="1491509"/>
            <a:chExt cx="1444669" cy="1712684"/>
          </a:xfrm>
        </p:grpSpPr>
        <p:pic>
          <p:nvPicPr>
            <p:cNvPr id="6" name="Picture 5"/>
            <p:cNvPicPr>
              <a:picLocks noChangeAspect="1"/>
            </p:cNvPicPr>
            <p:nvPr/>
          </p:nvPicPr>
          <p:blipFill>
            <a:blip r:embed="rId3"/>
            <a:stretch>
              <a:fillRect/>
            </a:stretch>
          </p:blipFill>
          <p:spPr>
            <a:xfrm>
              <a:off x="418855" y="1491509"/>
              <a:ext cx="1444669" cy="1712684"/>
            </a:xfrm>
            <a:prstGeom prst="rect">
              <a:avLst/>
            </a:prstGeom>
          </p:spPr>
        </p:pic>
        <p:sp>
          <p:nvSpPr>
            <p:cNvPr id="7" name="TextBox 6"/>
            <p:cNvSpPr txBox="1"/>
            <p:nvPr/>
          </p:nvSpPr>
          <p:spPr>
            <a:xfrm>
              <a:off x="588390" y="2145559"/>
              <a:ext cx="1057050" cy="283612"/>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8" name="Rectangle 7"/>
          <p:cNvSpPr/>
          <p:nvPr/>
        </p:nvSpPr>
        <p:spPr>
          <a:xfrm>
            <a:off x="179512" y="2276872"/>
            <a:ext cx="2808312" cy="2862290"/>
          </a:xfrm>
          <a:prstGeom prst="rect">
            <a:avLst/>
          </a:prstGeom>
        </p:spPr>
        <p:txBody>
          <a:bodyPr wrap="square" lIns="91404" tIns="45704" rIns="91404" bIns="45704">
            <a:spAutoFit/>
          </a:bodyPr>
          <a:lstStyle/>
          <a:p>
            <a:r>
              <a:rPr lang="en-GB" b="1" dirty="0" smtClean="0">
                <a:solidFill>
                  <a:schemeClr val="tx2"/>
                </a:solidFill>
                <a:latin typeface="Corbel" panose="020B0503020204020204" pitchFamily="34" charset="0"/>
              </a:rPr>
              <a:t>Identification</a:t>
            </a:r>
          </a:p>
          <a:p>
            <a:r>
              <a:rPr lang="en-GB" dirty="0">
                <a:solidFill>
                  <a:srgbClr val="FF0000"/>
                </a:solidFill>
                <a:latin typeface="Corbel" panose="020B0503020204020204" pitchFamily="34" charset="0"/>
              </a:rPr>
              <a:t>t</a:t>
            </a:r>
            <a:r>
              <a:rPr lang="en-GB" dirty="0" smtClean="0">
                <a:solidFill>
                  <a:srgbClr val="FF0000"/>
                </a:solidFill>
                <a:latin typeface="Corbel" panose="020B0503020204020204" pitchFamily="34" charset="0"/>
              </a:rPr>
              <a:t>o locate things</a:t>
            </a:r>
          </a:p>
          <a:p>
            <a:endParaRPr lang="en-GB" dirty="0" smtClean="0">
              <a:solidFill>
                <a:srgbClr val="FF0000"/>
              </a:solidFill>
              <a:latin typeface="Corbel" panose="020B0503020204020204" pitchFamily="34" charset="0"/>
            </a:endParaRPr>
          </a:p>
          <a:p>
            <a:r>
              <a:rPr lang="en-GB" b="1" dirty="0" smtClean="0">
                <a:solidFill>
                  <a:schemeClr val="tx2"/>
                </a:solidFill>
                <a:latin typeface="Corbel" panose="020B0503020204020204" pitchFamily="34" charset="0"/>
              </a:rPr>
              <a:t>Aggregates</a:t>
            </a:r>
            <a:r>
              <a:rPr lang="en-GB" dirty="0" smtClean="0">
                <a:latin typeface="Corbel" panose="020B0503020204020204" pitchFamily="34" charset="0"/>
              </a:rPr>
              <a:t> </a:t>
            </a:r>
          </a:p>
          <a:p>
            <a:r>
              <a:rPr lang="en-US" dirty="0" smtClean="0">
                <a:solidFill>
                  <a:srgbClr val="FF0000"/>
                </a:solidFill>
                <a:latin typeface="Corbel" panose="020B0503020204020204" pitchFamily="34" charset="0"/>
              </a:rPr>
              <a:t>to link things together</a:t>
            </a:r>
          </a:p>
          <a:p>
            <a:endParaRPr lang="en-GB" dirty="0" smtClean="0">
              <a:solidFill>
                <a:srgbClr val="FF0000"/>
              </a:solidFill>
              <a:latin typeface="Corbel" panose="020B0503020204020204" pitchFamily="34" charset="0"/>
            </a:endParaRPr>
          </a:p>
          <a:p>
            <a:endParaRPr lang="en-GB" dirty="0" smtClean="0">
              <a:solidFill>
                <a:srgbClr val="FF0000"/>
              </a:solidFill>
              <a:latin typeface="Corbel" panose="020B0503020204020204" pitchFamily="34" charset="0"/>
            </a:endParaRPr>
          </a:p>
          <a:p>
            <a:r>
              <a:rPr lang="en-GB" b="1" dirty="0">
                <a:solidFill>
                  <a:schemeClr val="tx2"/>
                </a:solidFill>
                <a:latin typeface="Corbel" panose="020B0503020204020204" pitchFamily="34" charset="0"/>
              </a:rPr>
              <a:t>A</a:t>
            </a:r>
            <a:r>
              <a:rPr lang="en-GB" b="1" dirty="0" smtClean="0">
                <a:solidFill>
                  <a:schemeClr val="tx2"/>
                </a:solidFill>
                <a:latin typeface="Corbel" panose="020B0503020204020204" pitchFamily="34" charset="0"/>
              </a:rPr>
              <a:t>nnotations</a:t>
            </a:r>
            <a:r>
              <a:rPr lang="en-GB" dirty="0" smtClean="0">
                <a:latin typeface="Corbel" panose="020B0503020204020204" pitchFamily="34" charset="0"/>
              </a:rPr>
              <a:t> </a:t>
            </a:r>
          </a:p>
          <a:p>
            <a:r>
              <a:rPr lang="en-US" dirty="0" smtClean="0">
                <a:solidFill>
                  <a:srgbClr val="FF0000"/>
                </a:solidFill>
                <a:latin typeface="Corbel" panose="020B0503020204020204" pitchFamily="34" charset="0"/>
              </a:rPr>
              <a:t>about things &amp; their relationships</a:t>
            </a:r>
            <a:endParaRPr lang="en-US" i="1" dirty="0" smtClean="0">
              <a:solidFill>
                <a:srgbClr val="FF0000"/>
              </a:solidFill>
              <a:latin typeface="Corbel" panose="020B0503020204020204" pitchFamily="34" charset="0"/>
            </a:endParaRPr>
          </a:p>
        </p:txBody>
      </p:sp>
      <p:sp>
        <p:nvSpPr>
          <p:cNvPr id="11" name="Rectangle 10"/>
          <p:cNvSpPr/>
          <p:nvPr/>
        </p:nvSpPr>
        <p:spPr>
          <a:xfrm>
            <a:off x="153372" y="5301208"/>
            <a:ext cx="2511346" cy="1200329"/>
          </a:xfrm>
          <a:prstGeom prst="rect">
            <a:avLst/>
          </a:prstGeom>
        </p:spPr>
        <p:txBody>
          <a:bodyPr wrap="square">
            <a:spAutoFit/>
          </a:bodyPr>
          <a:lstStyle/>
          <a:p>
            <a:r>
              <a:rPr lang="en-GB" b="1" dirty="0" smtClean="0">
                <a:solidFill>
                  <a:schemeClr val="tx2"/>
                </a:solidFill>
                <a:latin typeface="Corbel" panose="020B0503020204020204" pitchFamily="34" charset="0"/>
              </a:rPr>
              <a:t>Structured ZIP-file</a:t>
            </a:r>
            <a:r>
              <a:rPr lang="en-GB" dirty="0" smtClean="0">
                <a:latin typeface="Corbel" panose="020B0503020204020204" pitchFamily="34" charset="0"/>
              </a:rPr>
              <a:t> </a:t>
            </a:r>
          </a:p>
          <a:p>
            <a:r>
              <a:rPr lang="en-GB" dirty="0" smtClean="0">
                <a:solidFill>
                  <a:srgbClr val="FF0000"/>
                </a:solidFill>
                <a:latin typeface="Corbel" panose="020B0503020204020204" pitchFamily="34" charset="0"/>
              </a:rPr>
              <a:t>based </a:t>
            </a:r>
            <a:r>
              <a:rPr lang="en-GB" dirty="0">
                <a:solidFill>
                  <a:srgbClr val="FF0000"/>
                </a:solidFill>
                <a:latin typeface="Corbel" panose="020B0503020204020204" pitchFamily="34" charset="0"/>
              </a:rPr>
              <a:t>on </a:t>
            </a:r>
            <a:r>
              <a:rPr lang="en-GB" dirty="0" err="1">
                <a:solidFill>
                  <a:srgbClr val="FF0000"/>
                </a:solidFill>
                <a:latin typeface="Corbel" panose="020B0503020204020204" pitchFamily="34" charset="0"/>
              </a:rPr>
              <a:t>ePub</a:t>
            </a:r>
            <a:r>
              <a:rPr lang="en-GB" dirty="0">
                <a:solidFill>
                  <a:srgbClr val="FF0000"/>
                </a:solidFill>
                <a:latin typeface="Corbel" panose="020B0503020204020204" pitchFamily="34" charset="0"/>
              </a:rPr>
              <a:t> </a:t>
            </a:r>
            <a:r>
              <a:rPr lang="en-GB" dirty="0" smtClean="0">
                <a:solidFill>
                  <a:srgbClr val="FF0000"/>
                </a:solidFill>
                <a:latin typeface="Corbel" panose="020B0503020204020204" pitchFamily="34" charset="0"/>
              </a:rPr>
              <a:t>(OCF) &amp;  </a:t>
            </a:r>
            <a:r>
              <a:rPr lang="en-GB" dirty="0">
                <a:solidFill>
                  <a:srgbClr val="FF0000"/>
                </a:solidFill>
                <a:latin typeface="Corbel" panose="020B0503020204020204" pitchFamily="34" charset="0"/>
              </a:rPr>
              <a:t>Adobe UCF specifications</a:t>
            </a:r>
          </a:p>
        </p:txBody>
      </p:sp>
      <p:sp>
        <p:nvSpPr>
          <p:cNvPr id="3" name="Rectangle 2"/>
          <p:cNvSpPr/>
          <p:nvPr/>
        </p:nvSpPr>
        <p:spPr>
          <a:xfrm>
            <a:off x="3059832" y="2825641"/>
            <a:ext cx="5976664" cy="1323439"/>
          </a:xfrm>
          <a:prstGeom prst="rect">
            <a:avLst/>
          </a:prstGeom>
        </p:spPr>
        <p:txBody>
          <a:bodyPr wrap="square">
            <a:spAutoFit/>
          </a:bodyPr>
          <a:lstStyle/>
          <a:p>
            <a:pPr marL="285750" indent="-285750">
              <a:buFont typeface="Arial" panose="020B0604020202020204" pitchFamily="34" charset="0"/>
              <a:buChar char="•"/>
            </a:pPr>
            <a:r>
              <a:rPr lang="en-GB" sz="2000" dirty="0">
                <a:latin typeface="Corbel" panose="020B0503020204020204" pitchFamily="34" charset="0"/>
              </a:rPr>
              <a:t>all </a:t>
            </a:r>
            <a:r>
              <a:rPr lang="en-GB" sz="2000" dirty="0" smtClean="0">
                <a:latin typeface="Corbel" panose="020B0503020204020204" pitchFamily="34" charset="0"/>
              </a:rPr>
              <a:t>resources</a:t>
            </a:r>
            <a:r>
              <a:rPr lang="en-GB" sz="2000" dirty="0">
                <a:latin typeface="Corbel" panose="020B0503020204020204" pitchFamily="34" charset="0"/>
              </a:rPr>
              <a:t>, including </a:t>
            </a:r>
            <a:r>
              <a:rPr lang="en-GB" sz="2000" dirty="0" smtClean="0">
                <a:latin typeface="Corbel" panose="020B0503020204020204" pitchFamily="34" charset="0"/>
              </a:rPr>
              <a:t>external </a:t>
            </a:r>
            <a:r>
              <a:rPr lang="en-GB" sz="2000" dirty="0">
                <a:latin typeface="Corbel" panose="020B0503020204020204" pitchFamily="34" charset="0"/>
              </a:rPr>
              <a:t>resources </a:t>
            </a:r>
            <a:r>
              <a:rPr lang="en-GB" sz="2000" dirty="0" smtClean="0">
                <a:latin typeface="Corbel" panose="020B0503020204020204" pitchFamily="34" charset="0"/>
              </a:rPr>
              <a:t>and outside references. </a:t>
            </a:r>
          </a:p>
          <a:p>
            <a:pPr marL="285750" indent="-285750">
              <a:buFont typeface="Arial" panose="020B0604020202020204" pitchFamily="34" charset="0"/>
              <a:buChar char="•"/>
            </a:pPr>
            <a:r>
              <a:rPr lang="en-GB" sz="2000" dirty="0" smtClean="0">
                <a:latin typeface="Corbel" panose="020B0503020204020204" pitchFamily="34" charset="0"/>
              </a:rPr>
              <a:t>attribution </a:t>
            </a:r>
            <a:r>
              <a:rPr lang="en-GB" sz="2000" dirty="0">
                <a:latin typeface="Corbel" panose="020B0503020204020204" pitchFamily="34" charset="0"/>
              </a:rPr>
              <a:t>and provenance of each resource, </a:t>
            </a:r>
            <a:r>
              <a:rPr lang="en-GB" sz="2000" dirty="0" smtClean="0">
                <a:latin typeface="Corbel" panose="020B0503020204020204" pitchFamily="34" charset="0"/>
              </a:rPr>
              <a:t>for credit and right versions. </a:t>
            </a:r>
            <a:endParaRPr lang="en-GB" sz="2000" dirty="0">
              <a:latin typeface="Corbel" panose="020B0503020204020204" pitchFamily="34" charset="0"/>
            </a:endParaRPr>
          </a:p>
        </p:txBody>
      </p:sp>
      <p:sp>
        <p:nvSpPr>
          <p:cNvPr id="9" name="Rectangle 8"/>
          <p:cNvSpPr/>
          <p:nvPr/>
        </p:nvSpPr>
        <p:spPr>
          <a:xfrm>
            <a:off x="2993544" y="4261999"/>
            <a:ext cx="5970944" cy="1015663"/>
          </a:xfrm>
          <a:prstGeom prst="rect">
            <a:avLst/>
          </a:prstGeom>
        </p:spPr>
        <p:txBody>
          <a:bodyPr wrap="square">
            <a:spAutoFit/>
          </a:bodyPr>
          <a:lstStyle/>
          <a:p>
            <a:pPr marL="285750" indent="-285750">
              <a:buFont typeface="Arial" panose="020B0604020202020204" pitchFamily="34" charset="0"/>
              <a:buChar char="•"/>
            </a:pPr>
            <a:r>
              <a:rPr lang="en-GB" sz="2000" dirty="0" smtClean="0">
                <a:latin typeface="Corbel" panose="020B0503020204020204" pitchFamily="34" charset="0"/>
              </a:rPr>
              <a:t>any </a:t>
            </a:r>
            <a:r>
              <a:rPr lang="en-GB" sz="2000" dirty="0">
                <a:latin typeface="Corbel" panose="020B0503020204020204" pitchFamily="34" charset="0"/>
              </a:rPr>
              <a:t>part </a:t>
            </a:r>
            <a:r>
              <a:rPr lang="en-GB" sz="2000" dirty="0" smtClean="0">
                <a:latin typeface="Corbel" panose="020B0503020204020204" pitchFamily="34" charset="0"/>
              </a:rPr>
              <a:t>of the RO to </a:t>
            </a:r>
            <a:r>
              <a:rPr lang="en-GB" sz="2000" dirty="0">
                <a:latin typeface="Corbel" panose="020B0503020204020204" pitchFamily="34" charset="0"/>
              </a:rPr>
              <a:t>be further </a:t>
            </a:r>
            <a:r>
              <a:rPr lang="en-GB" sz="2000" dirty="0" smtClean="0">
                <a:latin typeface="Corbel" panose="020B0503020204020204" pitchFamily="34" charset="0"/>
              </a:rPr>
              <a:t>described </a:t>
            </a:r>
            <a:r>
              <a:rPr lang="en-GB" sz="2000" dirty="0">
                <a:latin typeface="Corbel" panose="020B0503020204020204" pitchFamily="34" charset="0"/>
              </a:rPr>
              <a:t>textually or </a:t>
            </a:r>
            <a:r>
              <a:rPr lang="en-GB" sz="2000" dirty="0" smtClean="0">
                <a:latin typeface="Corbel" panose="020B0503020204020204" pitchFamily="34" charset="0"/>
              </a:rPr>
              <a:t>semantically </a:t>
            </a:r>
          </a:p>
          <a:p>
            <a:pPr marL="285750" indent="-285750">
              <a:buFont typeface="Arial" panose="020B0604020202020204" pitchFamily="34" charset="0"/>
              <a:buChar char="•"/>
            </a:pPr>
            <a:r>
              <a:rPr lang="en-GB" sz="2000" dirty="0">
                <a:latin typeface="Corbel" panose="020B0503020204020204" pitchFamily="34" charset="0"/>
              </a:rPr>
              <a:t>e</a:t>
            </a:r>
            <a:r>
              <a:rPr lang="en-GB" sz="2000" dirty="0" smtClean="0">
                <a:latin typeface="Corbel" panose="020B0503020204020204" pitchFamily="34" charset="0"/>
              </a:rPr>
              <a:t>xtensibility point for community-driven standards</a:t>
            </a:r>
            <a:endParaRPr lang="en-GB" sz="2000" dirty="0">
              <a:latin typeface="Corbel" panose="020B0503020204020204" pitchFamily="34" charset="0"/>
            </a:endParaRPr>
          </a:p>
        </p:txBody>
      </p:sp>
      <p:sp>
        <p:nvSpPr>
          <p:cNvPr id="15" name="Left Arrow 14"/>
          <p:cNvSpPr/>
          <p:nvPr/>
        </p:nvSpPr>
        <p:spPr>
          <a:xfrm>
            <a:off x="2483768" y="3140968"/>
            <a:ext cx="648072"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eft Arrow 17"/>
          <p:cNvSpPr/>
          <p:nvPr/>
        </p:nvSpPr>
        <p:spPr>
          <a:xfrm>
            <a:off x="2483768" y="4507640"/>
            <a:ext cx="648072"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12093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orbel" panose="020B0503020204020204" pitchFamily="34" charset="0"/>
              </a:rPr>
              <a:t>Manifest </a:t>
            </a:r>
            <a:r>
              <a:rPr lang="en-GB" dirty="0" smtClean="0">
                <a:latin typeface="Corbel" panose="020B0503020204020204" pitchFamily="34" charset="0"/>
              </a:rPr>
              <a:t> Construction</a:t>
            </a:r>
            <a:endParaRPr lang="en-GB" dirty="0">
              <a:latin typeface="Corbel" panose="020B0503020204020204" pitchFamily="34" charset="0"/>
            </a:endParaRPr>
          </a:p>
        </p:txBody>
      </p:sp>
      <p:grpSp>
        <p:nvGrpSpPr>
          <p:cNvPr id="5" name="Group 4"/>
          <p:cNvGrpSpPr/>
          <p:nvPr/>
        </p:nvGrpSpPr>
        <p:grpSpPr>
          <a:xfrm>
            <a:off x="153372" y="44624"/>
            <a:ext cx="1708463" cy="2044470"/>
            <a:chOff x="418855" y="1491509"/>
            <a:chExt cx="1444669" cy="1712684"/>
          </a:xfrm>
        </p:grpSpPr>
        <p:pic>
          <p:nvPicPr>
            <p:cNvPr id="6" name="Picture 5"/>
            <p:cNvPicPr>
              <a:picLocks noChangeAspect="1"/>
            </p:cNvPicPr>
            <p:nvPr/>
          </p:nvPicPr>
          <p:blipFill>
            <a:blip r:embed="rId3"/>
            <a:stretch>
              <a:fillRect/>
            </a:stretch>
          </p:blipFill>
          <p:spPr>
            <a:xfrm>
              <a:off x="418855" y="1491509"/>
              <a:ext cx="1444669" cy="1712684"/>
            </a:xfrm>
            <a:prstGeom prst="rect">
              <a:avLst/>
            </a:prstGeom>
          </p:spPr>
        </p:pic>
        <p:sp>
          <p:nvSpPr>
            <p:cNvPr id="7" name="TextBox 6"/>
            <p:cNvSpPr txBox="1"/>
            <p:nvPr/>
          </p:nvSpPr>
          <p:spPr>
            <a:xfrm>
              <a:off x="588390" y="2145559"/>
              <a:ext cx="1057050" cy="283612"/>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8" name="Rectangle 7"/>
          <p:cNvSpPr/>
          <p:nvPr/>
        </p:nvSpPr>
        <p:spPr>
          <a:xfrm>
            <a:off x="179512" y="2276872"/>
            <a:ext cx="2808312" cy="2862290"/>
          </a:xfrm>
          <a:prstGeom prst="rect">
            <a:avLst/>
          </a:prstGeom>
        </p:spPr>
        <p:txBody>
          <a:bodyPr wrap="square" lIns="91404" tIns="45704" rIns="91404" bIns="45704">
            <a:spAutoFit/>
          </a:bodyPr>
          <a:lstStyle/>
          <a:p>
            <a:r>
              <a:rPr lang="en-GB" b="1" dirty="0" smtClean="0">
                <a:solidFill>
                  <a:schemeClr val="tx2"/>
                </a:solidFill>
                <a:latin typeface="Corbel" panose="020B0503020204020204" pitchFamily="34" charset="0"/>
              </a:rPr>
              <a:t>Identification</a:t>
            </a:r>
          </a:p>
          <a:p>
            <a:r>
              <a:rPr lang="en-GB" dirty="0">
                <a:solidFill>
                  <a:srgbClr val="FF0000"/>
                </a:solidFill>
                <a:latin typeface="Corbel" panose="020B0503020204020204" pitchFamily="34" charset="0"/>
              </a:rPr>
              <a:t>t</a:t>
            </a:r>
            <a:r>
              <a:rPr lang="en-GB" dirty="0" smtClean="0">
                <a:solidFill>
                  <a:srgbClr val="FF0000"/>
                </a:solidFill>
                <a:latin typeface="Corbel" panose="020B0503020204020204" pitchFamily="34" charset="0"/>
              </a:rPr>
              <a:t>o locate things</a:t>
            </a:r>
          </a:p>
          <a:p>
            <a:endParaRPr lang="en-GB" dirty="0" smtClean="0">
              <a:solidFill>
                <a:srgbClr val="FF0000"/>
              </a:solidFill>
              <a:latin typeface="Corbel" panose="020B0503020204020204" pitchFamily="34" charset="0"/>
            </a:endParaRPr>
          </a:p>
          <a:p>
            <a:r>
              <a:rPr lang="en-GB" b="1" dirty="0" smtClean="0">
                <a:solidFill>
                  <a:schemeClr val="tx2"/>
                </a:solidFill>
                <a:latin typeface="Corbel" panose="020B0503020204020204" pitchFamily="34" charset="0"/>
              </a:rPr>
              <a:t>Aggregates</a:t>
            </a:r>
            <a:r>
              <a:rPr lang="en-GB" dirty="0" smtClean="0">
                <a:latin typeface="Corbel" panose="020B0503020204020204" pitchFamily="34" charset="0"/>
              </a:rPr>
              <a:t> </a:t>
            </a:r>
          </a:p>
          <a:p>
            <a:r>
              <a:rPr lang="en-US" dirty="0" smtClean="0">
                <a:solidFill>
                  <a:srgbClr val="FF0000"/>
                </a:solidFill>
                <a:latin typeface="Corbel" panose="020B0503020204020204" pitchFamily="34" charset="0"/>
              </a:rPr>
              <a:t>to link things together</a:t>
            </a:r>
          </a:p>
          <a:p>
            <a:endParaRPr lang="en-GB" dirty="0" smtClean="0">
              <a:solidFill>
                <a:srgbClr val="FF0000"/>
              </a:solidFill>
              <a:latin typeface="Corbel" panose="020B0503020204020204" pitchFamily="34" charset="0"/>
            </a:endParaRPr>
          </a:p>
          <a:p>
            <a:endParaRPr lang="en-GB" dirty="0" smtClean="0">
              <a:solidFill>
                <a:srgbClr val="FF0000"/>
              </a:solidFill>
              <a:latin typeface="Corbel" panose="020B0503020204020204" pitchFamily="34" charset="0"/>
            </a:endParaRPr>
          </a:p>
          <a:p>
            <a:r>
              <a:rPr lang="en-GB" b="1" dirty="0">
                <a:solidFill>
                  <a:schemeClr val="tx2"/>
                </a:solidFill>
                <a:latin typeface="Corbel" panose="020B0503020204020204" pitchFamily="34" charset="0"/>
              </a:rPr>
              <a:t>A</a:t>
            </a:r>
            <a:r>
              <a:rPr lang="en-GB" b="1" dirty="0" smtClean="0">
                <a:solidFill>
                  <a:schemeClr val="tx2"/>
                </a:solidFill>
                <a:latin typeface="Corbel" panose="020B0503020204020204" pitchFamily="34" charset="0"/>
              </a:rPr>
              <a:t>nnotations</a:t>
            </a:r>
            <a:r>
              <a:rPr lang="en-GB" dirty="0" smtClean="0">
                <a:latin typeface="Corbel" panose="020B0503020204020204" pitchFamily="34" charset="0"/>
              </a:rPr>
              <a:t> </a:t>
            </a:r>
          </a:p>
          <a:p>
            <a:r>
              <a:rPr lang="en-US" dirty="0" smtClean="0">
                <a:solidFill>
                  <a:srgbClr val="FF0000"/>
                </a:solidFill>
                <a:latin typeface="Corbel" panose="020B0503020204020204" pitchFamily="34" charset="0"/>
              </a:rPr>
              <a:t>about things &amp; their relationships</a:t>
            </a:r>
            <a:endParaRPr lang="en-US" i="1" dirty="0" smtClean="0">
              <a:solidFill>
                <a:srgbClr val="FF0000"/>
              </a:solidFill>
              <a:latin typeface="Corbel" panose="020B0503020204020204" pitchFamily="34" charset="0"/>
            </a:endParaRPr>
          </a:p>
        </p:txBody>
      </p:sp>
      <p:sp>
        <p:nvSpPr>
          <p:cNvPr id="11" name="Rectangle 10"/>
          <p:cNvSpPr/>
          <p:nvPr/>
        </p:nvSpPr>
        <p:spPr>
          <a:xfrm>
            <a:off x="153372" y="5301208"/>
            <a:ext cx="2511346" cy="1200329"/>
          </a:xfrm>
          <a:prstGeom prst="rect">
            <a:avLst/>
          </a:prstGeom>
        </p:spPr>
        <p:txBody>
          <a:bodyPr wrap="square">
            <a:spAutoFit/>
          </a:bodyPr>
          <a:lstStyle/>
          <a:p>
            <a:r>
              <a:rPr lang="en-GB" b="1" dirty="0" smtClean="0">
                <a:solidFill>
                  <a:schemeClr val="tx2"/>
                </a:solidFill>
                <a:latin typeface="Corbel" panose="020B0503020204020204" pitchFamily="34" charset="0"/>
              </a:rPr>
              <a:t>Structured ZIP-file</a:t>
            </a:r>
            <a:r>
              <a:rPr lang="en-GB" dirty="0" smtClean="0">
                <a:latin typeface="Corbel" panose="020B0503020204020204" pitchFamily="34" charset="0"/>
              </a:rPr>
              <a:t> </a:t>
            </a:r>
          </a:p>
          <a:p>
            <a:r>
              <a:rPr lang="en-GB" dirty="0" smtClean="0">
                <a:solidFill>
                  <a:srgbClr val="FF0000"/>
                </a:solidFill>
                <a:latin typeface="Corbel" panose="020B0503020204020204" pitchFamily="34" charset="0"/>
              </a:rPr>
              <a:t>based </a:t>
            </a:r>
            <a:r>
              <a:rPr lang="en-GB" dirty="0">
                <a:solidFill>
                  <a:srgbClr val="FF0000"/>
                </a:solidFill>
                <a:latin typeface="Corbel" panose="020B0503020204020204" pitchFamily="34" charset="0"/>
              </a:rPr>
              <a:t>on </a:t>
            </a:r>
            <a:r>
              <a:rPr lang="en-GB" dirty="0" err="1">
                <a:solidFill>
                  <a:srgbClr val="FF0000"/>
                </a:solidFill>
                <a:latin typeface="Corbel" panose="020B0503020204020204" pitchFamily="34" charset="0"/>
              </a:rPr>
              <a:t>ePub</a:t>
            </a:r>
            <a:r>
              <a:rPr lang="en-GB" dirty="0">
                <a:solidFill>
                  <a:srgbClr val="FF0000"/>
                </a:solidFill>
                <a:latin typeface="Corbel" panose="020B0503020204020204" pitchFamily="34" charset="0"/>
              </a:rPr>
              <a:t> </a:t>
            </a:r>
            <a:r>
              <a:rPr lang="en-GB" dirty="0" smtClean="0">
                <a:solidFill>
                  <a:srgbClr val="FF0000"/>
                </a:solidFill>
                <a:latin typeface="Corbel" panose="020B0503020204020204" pitchFamily="34" charset="0"/>
              </a:rPr>
              <a:t>(OCF) &amp;  </a:t>
            </a:r>
            <a:r>
              <a:rPr lang="en-GB" dirty="0">
                <a:solidFill>
                  <a:srgbClr val="FF0000"/>
                </a:solidFill>
                <a:latin typeface="Corbel" panose="020B0503020204020204" pitchFamily="34" charset="0"/>
              </a:rPr>
              <a:t>Adobe UCF specifications</a:t>
            </a:r>
          </a:p>
        </p:txBody>
      </p:sp>
      <p:grpSp>
        <p:nvGrpSpPr>
          <p:cNvPr id="4" name="Group 3"/>
          <p:cNvGrpSpPr/>
          <p:nvPr/>
        </p:nvGrpSpPr>
        <p:grpSpPr>
          <a:xfrm>
            <a:off x="2699792" y="2255175"/>
            <a:ext cx="6032939" cy="3800866"/>
            <a:chOff x="2699792" y="2255175"/>
            <a:chExt cx="6032939" cy="3800866"/>
          </a:xfrm>
        </p:grpSpPr>
        <p:sp>
          <p:nvSpPr>
            <p:cNvPr id="10" name="Rectangle 9"/>
            <p:cNvSpPr/>
            <p:nvPr/>
          </p:nvSpPr>
          <p:spPr>
            <a:xfrm>
              <a:off x="2699792" y="2348880"/>
              <a:ext cx="2199898" cy="369332"/>
            </a:xfrm>
            <a:prstGeom prst="rect">
              <a:avLst/>
            </a:prstGeom>
          </p:spPr>
          <p:txBody>
            <a:bodyPr wrap="none">
              <a:spAutoFit/>
            </a:bodyPr>
            <a:lstStyle/>
            <a:p>
              <a:r>
                <a:rPr lang="en-GB" dirty="0">
                  <a:latin typeface="Corbel" panose="020B0503020204020204" pitchFamily="34" charset="0"/>
                </a:rPr>
                <a:t>RRI, DOI, </a:t>
              </a:r>
              <a:r>
                <a:rPr lang="en-GB" dirty="0" smtClean="0">
                  <a:latin typeface="Corbel" panose="020B0503020204020204" pitchFamily="34" charset="0"/>
                </a:rPr>
                <a:t>URI, ORCID</a:t>
              </a:r>
              <a:endParaRPr lang="en-GB" dirty="0">
                <a:latin typeface="Corbel" panose="020B0503020204020204" pitchFamily="34" charset="0"/>
              </a:endParaRPr>
            </a:p>
          </p:txBody>
        </p:sp>
        <p:sp>
          <p:nvSpPr>
            <p:cNvPr id="13" name="Rectangle 12"/>
            <p:cNvSpPr/>
            <p:nvPr/>
          </p:nvSpPr>
          <p:spPr>
            <a:xfrm>
              <a:off x="2699792" y="4293096"/>
              <a:ext cx="1657825" cy="923330"/>
            </a:xfrm>
            <a:prstGeom prst="rect">
              <a:avLst/>
            </a:prstGeom>
          </p:spPr>
          <p:txBody>
            <a:bodyPr wrap="square">
              <a:spAutoFit/>
            </a:bodyPr>
            <a:lstStyle/>
            <a:p>
              <a:r>
                <a:rPr lang="en-GB" b="1" dirty="0" smtClean="0">
                  <a:solidFill>
                    <a:schemeClr val="tx2">
                      <a:lumMod val="75000"/>
                    </a:schemeClr>
                  </a:solidFill>
                  <a:latin typeface="Corbel" panose="020B0503020204020204" pitchFamily="34" charset="0"/>
                </a:rPr>
                <a:t>W3C</a:t>
              </a:r>
              <a:r>
                <a:rPr lang="en-GB" dirty="0" smtClean="0">
                  <a:latin typeface="Corbel" panose="020B0503020204020204" pitchFamily="34" charset="0"/>
                </a:rPr>
                <a:t>  Web Annotation Vocabulary</a:t>
              </a:r>
              <a:endParaRPr lang="en-GB" dirty="0">
                <a:latin typeface="Corbel" panose="020B0503020204020204" pitchFamily="34" charset="0"/>
              </a:endParaRPr>
            </a:p>
          </p:txBody>
        </p:sp>
        <p:pic>
          <p:nvPicPr>
            <p:cNvPr id="6148" name="Picture 4" descr="https://www.w3.org/TR/annotation-vocab/images/examples/anno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63" y="3861048"/>
              <a:ext cx="3643168" cy="219499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OAI-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2255175"/>
              <a:ext cx="3643167" cy="145284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99792" y="2876743"/>
              <a:ext cx="1882799" cy="1200329"/>
            </a:xfrm>
            <a:prstGeom prst="rect">
              <a:avLst/>
            </a:prstGeom>
          </p:spPr>
          <p:txBody>
            <a:bodyPr wrap="square">
              <a:spAutoFit/>
            </a:bodyPr>
            <a:lstStyle/>
            <a:p>
              <a:r>
                <a:rPr lang="en-GB" b="1" dirty="0">
                  <a:solidFill>
                    <a:schemeClr val="tx2">
                      <a:lumMod val="75000"/>
                    </a:schemeClr>
                  </a:solidFill>
                  <a:latin typeface="Corbel" panose="020B0503020204020204" pitchFamily="34" charset="0"/>
                </a:rPr>
                <a:t>Open Archives Initiative</a:t>
              </a:r>
              <a:br>
                <a:rPr lang="en-GB" b="1" dirty="0">
                  <a:solidFill>
                    <a:schemeClr val="tx2">
                      <a:lumMod val="75000"/>
                    </a:schemeClr>
                  </a:solidFill>
                  <a:latin typeface="Corbel" panose="020B0503020204020204" pitchFamily="34" charset="0"/>
                </a:rPr>
              </a:br>
              <a:r>
                <a:rPr lang="en-GB" dirty="0">
                  <a:latin typeface="Corbel" panose="020B0503020204020204" pitchFamily="34" charset="0"/>
                </a:rPr>
                <a:t>Object Exchange and Reuse</a:t>
              </a:r>
            </a:p>
          </p:txBody>
        </p:sp>
      </p:grpSp>
    </p:spTree>
    <p:extLst>
      <p:ext uri="{BB962C8B-B14F-4D97-AF65-F5344CB8AC3E}">
        <p14:creationId xmlns:p14="http://schemas.microsoft.com/office/powerpoint/2010/main" val="344732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orbel" panose="020B0503020204020204" pitchFamily="34" charset="0"/>
              </a:rPr>
              <a:t>Manifest </a:t>
            </a:r>
            <a:r>
              <a:rPr lang="en-GB" dirty="0" smtClean="0">
                <a:latin typeface="Corbel" panose="020B0503020204020204" pitchFamily="34" charset="0"/>
              </a:rPr>
              <a:t> Construction</a:t>
            </a:r>
            <a:endParaRPr lang="en-GB" dirty="0">
              <a:latin typeface="Corbel" panose="020B0503020204020204" pitchFamily="34" charset="0"/>
            </a:endParaRPr>
          </a:p>
        </p:txBody>
      </p:sp>
      <p:sp>
        <p:nvSpPr>
          <p:cNvPr id="8" name="Rectangle 7"/>
          <p:cNvSpPr/>
          <p:nvPr/>
        </p:nvSpPr>
        <p:spPr>
          <a:xfrm>
            <a:off x="179512" y="2089491"/>
            <a:ext cx="2016224" cy="3416288"/>
          </a:xfrm>
          <a:prstGeom prst="rect">
            <a:avLst/>
          </a:prstGeom>
        </p:spPr>
        <p:txBody>
          <a:bodyPr wrap="square" lIns="91404" tIns="45704" rIns="91404" bIns="45704">
            <a:spAutoFit/>
          </a:bodyPr>
          <a:lstStyle/>
          <a:p>
            <a:r>
              <a:rPr lang="en-GB" b="1" dirty="0" smtClean="0">
                <a:solidFill>
                  <a:schemeClr val="tx2"/>
                </a:solidFill>
                <a:latin typeface="Corbel" panose="020B0503020204020204" pitchFamily="34" charset="0"/>
              </a:rPr>
              <a:t>Identification</a:t>
            </a:r>
          </a:p>
          <a:p>
            <a:r>
              <a:rPr lang="en-GB" dirty="0">
                <a:latin typeface="Corbel" panose="020B0503020204020204" pitchFamily="34" charset="0"/>
              </a:rPr>
              <a:t>t</a:t>
            </a:r>
            <a:r>
              <a:rPr lang="en-GB" dirty="0" smtClean="0">
                <a:latin typeface="Corbel" panose="020B0503020204020204" pitchFamily="34" charset="0"/>
              </a:rPr>
              <a:t>o locate and resolve things</a:t>
            </a:r>
          </a:p>
          <a:p>
            <a:endParaRPr lang="en-GB" dirty="0" smtClean="0">
              <a:solidFill>
                <a:srgbClr val="FF0000"/>
              </a:solidFill>
              <a:latin typeface="Corbel" panose="020B0503020204020204" pitchFamily="34" charset="0"/>
            </a:endParaRPr>
          </a:p>
          <a:p>
            <a:r>
              <a:rPr lang="en-GB" b="1" dirty="0" smtClean="0">
                <a:solidFill>
                  <a:srgbClr val="00B050"/>
                </a:solidFill>
                <a:latin typeface="Corbel" panose="020B0503020204020204" pitchFamily="34" charset="0"/>
              </a:rPr>
              <a:t>Aggregates</a:t>
            </a:r>
            <a:r>
              <a:rPr lang="en-GB" dirty="0" smtClean="0">
                <a:latin typeface="Corbel" panose="020B0503020204020204" pitchFamily="34" charset="0"/>
              </a:rPr>
              <a:t> </a:t>
            </a:r>
          </a:p>
          <a:p>
            <a:r>
              <a:rPr lang="en-US" dirty="0" smtClean="0">
                <a:latin typeface="Corbel" panose="020B0503020204020204" pitchFamily="34" charset="0"/>
              </a:rPr>
              <a:t>to link things together</a:t>
            </a:r>
            <a:endParaRPr lang="en-GB" dirty="0" smtClean="0">
              <a:solidFill>
                <a:srgbClr val="FF0000"/>
              </a:solidFill>
              <a:latin typeface="Corbel" panose="020B0503020204020204" pitchFamily="34" charset="0"/>
            </a:endParaRPr>
          </a:p>
          <a:p>
            <a:endParaRPr lang="en-GB" dirty="0" smtClean="0">
              <a:solidFill>
                <a:srgbClr val="FF0000"/>
              </a:solidFill>
              <a:latin typeface="Corbel" panose="020B0503020204020204" pitchFamily="34" charset="0"/>
            </a:endParaRPr>
          </a:p>
          <a:p>
            <a:endParaRPr lang="en-GB" dirty="0" smtClean="0">
              <a:solidFill>
                <a:srgbClr val="FF0000"/>
              </a:solidFill>
              <a:latin typeface="Corbel" panose="020B0503020204020204" pitchFamily="34" charset="0"/>
            </a:endParaRPr>
          </a:p>
          <a:p>
            <a:r>
              <a:rPr lang="en-GB" b="1" dirty="0">
                <a:solidFill>
                  <a:srgbClr val="FF0000"/>
                </a:solidFill>
                <a:latin typeface="Corbel" panose="020B0503020204020204" pitchFamily="34" charset="0"/>
              </a:rPr>
              <a:t>A</a:t>
            </a:r>
            <a:r>
              <a:rPr lang="en-GB" b="1" dirty="0" smtClean="0">
                <a:solidFill>
                  <a:srgbClr val="FF0000"/>
                </a:solidFill>
                <a:latin typeface="Corbel" panose="020B0503020204020204" pitchFamily="34" charset="0"/>
              </a:rPr>
              <a:t>nnotations</a:t>
            </a:r>
            <a:r>
              <a:rPr lang="en-GB" dirty="0" smtClean="0">
                <a:solidFill>
                  <a:schemeClr val="bg2">
                    <a:lumMod val="25000"/>
                  </a:schemeClr>
                </a:solidFill>
                <a:latin typeface="Corbel" panose="020B0503020204020204" pitchFamily="34" charset="0"/>
              </a:rPr>
              <a:t> </a:t>
            </a:r>
          </a:p>
          <a:p>
            <a:r>
              <a:rPr lang="en-US" dirty="0" smtClean="0">
                <a:latin typeface="Corbel" panose="020B0503020204020204" pitchFamily="34" charset="0"/>
              </a:rPr>
              <a:t>about things &amp; their relationships</a:t>
            </a:r>
            <a:endParaRPr lang="en-US" i="1" dirty="0" smtClean="0">
              <a:latin typeface="Corbel" panose="020B0503020204020204" pitchFamily="34" charset="0"/>
            </a:endParaRPr>
          </a:p>
        </p:txBody>
      </p:sp>
      <p:sp>
        <p:nvSpPr>
          <p:cNvPr id="10" name="Rectangle 9"/>
          <p:cNvSpPr/>
          <p:nvPr/>
        </p:nvSpPr>
        <p:spPr>
          <a:xfrm>
            <a:off x="2339752" y="2089491"/>
            <a:ext cx="1763881" cy="646331"/>
          </a:xfrm>
          <a:prstGeom prst="rect">
            <a:avLst/>
          </a:prstGeom>
        </p:spPr>
        <p:txBody>
          <a:bodyPr wrap="none">
            <a:spAutoFit/>
          </a:bodyPr>
          <a:lstStyle/>
          <a:p>
            <a:r>
              <a:rPr lang="en-GB" dirty="0">
                <a:latin typeface="Corbel" panose="020B0503020204020204" pitchFamily="34" charset="0"/>
              </a:rPr>
              <a:t>RRI, </a:t>
            </a:r>
            <a:endParaRPr lang="en-GB" dirty="0" smtClean="0">
              <a:latin typeface="Corbel" panose="020B0503020204020204" pitchFamily="34" charset="0"/>
            </a:endParaRPr>
          </a:p>
          <a:p>
            <a:r>
              <a:rPr lang="en-GB" dirty="0" smtClean="0">
                <a:latin typeface="Corbel" panose="020B0503020204020204" pitchFamily="34" charset="0"/>
              </a:rPr>
              <a:t>DOI</a:t>
            </a:r>
            <a:r>
              <a:rPr lang="en-GB" dirty="0">
                <a:latin typeface="Corbel" panose="020B0503020204020204" pitchFamily="34" charset="0"/>
              </a:rPr>
              <a:t>, </a:t>
            </a:r>
            <a:r>
              <a:rPr lang="en-GB" dirty="0" smtClean="0">
                <a:latin typeface="Corbel" panose="020B0503020204020204" pitchFamily="34" charset="0"/>
              </a:rPr>
              <a:t>URI, ORCID</a:t>
            </a:r>
            <a:endParaRPr lang="en-GB" dirty="0">
              <a:latin typeface="Corbel" panose="020B0503020204020204" pitchFamily="34" charset="0"/>
            </a:endParaRPr>
          </a:p>
        </p:txBody>
      </p:sp>
      <p:sp>
        <p:nvSpPr>
          <p:cNvPr id="11" name="Rectangle 10"/>
          <p:cNvSpPr/>
          <p:nvPr/>
        </p:nvSpPr>
        <p:spPr>
          <a:xfrm>
            <a:off x="153372" y="5818038"/>
            <a:ext cx="3338508" cy="923330"/>
          </a:xfrm>
          <a:prstGeom prst="rect">
            <a:avLst/>
          </a:prstGeom>
        </p:spPr>
        <p:txBody>
          <a:bodyPr wrap="square">
            <a:spAutoFit/>
          </a:bodyPr>
          <a:lstStyle/>
          <a:p>
            <a:r>
              <a:rPr lang="en-GB" b="1" dirty="0" smtClean="0">
                <a:solidFill>
                  <a:schemeClr val="tx2"/>
                </a:solidFill>
                <a:latin typeface="Corbel" panose="020B0503020204020204" pitchFamily="34" charset="0"/>
              </a:rPr>
              <a:t>Structured ZIP-file</a:t>
            </a:r>
            <a:r>
              <a:rPr lang="en-GB" dirty="0" smtClean="0">
                <a:latin typeface="Corbel" panose="020B0503020204020204" pitchFamily="34" charset="0"/>
              </a:rPr>
              <a:t> </a:t>
            </a:r>
          </a:p>
          <a:p>
            <a:r>
              <a:rPr lang="en-GB" dirty="0" smtClean="0">
                <a:latin typeface="Corbel" panose="020B0503020204020204" pitchFamily="34" charset="0"/>
              </a:rPr>
              <a:t>based </a:t>
            </a:r>
            <a:r>
              <a:rPr lang="en-GB" dirty="0">
                <a:latin typeface="Corbel" panose="020B0503020204020204" pitchFamily="34" charset="0"/>
              </a:rPr>
              <a:t>on </a:t>
            </a:r>
            <a:r>
              <a:rPr lang="en-GB" dirty="0" err="1">
                <a:latin typeface="Corbel" panose="020B0503020204020204" pitchFamily="34" charset="0"/>
              </a:rPr>
              <a:t>ePub</a:t>
            </a:r>
            <a:r>
              <a:rPr lang="en-GB" dirty="0">
                <a:latin typeface="Corbel" panose="020B0503020204020204" pitchFamily="34" charset="0"/>
              </a:rPr>
              <a:t> </a:t>
            </a:r>
            <a:r>
              <a:rPr lang="en-GB" dirty="0" smtClean="0">
                <a:latin typeface="Corbel" panose="020B0503020204020204" pitchFamily="34" charset="0"/>
              </a:rPr>
              <a:t>(OCF) &amp;  </a:t>
            </a:r>
            <a:r>
              <a:rPr lang="en-GB" dirty="0">
                <a:latin typeface="Corbel" panose="020B0503020204020204" pitchFamily="34" charset="0"/>
              </a:rPr>
              <a:t>Adobe UCF specifications</a:t>
            </a:r>
          </a:p>
        </p:txBody>
      </p:sp>
      <p:sp>
        <p:nvSpPr>
          <p:cNvPr id="13" name="Rectangle 12"/>
          <p:cNvSpPr/>
          <p:nvPr/>
        </p:nvSpPr>
        <p:spPr>
          <a:xfrm>
            <a:off x="2339752" y="4581128"/>
            <a:ext cx="1657825" cy="923330"/>
          </a:xfrm>
          <a:prstGeom prst="rect">
            <a:avLst/>
          </a:prstGeom>
        </p:spPr>
        <p:txBody>
          <a:bodyPr wrap="square">
            <a:spAutoFit/>
          </a:bodyPr>
          <a:lstStyle/>
          <a:p>
            <a:r>
              <a:rPr lang="en-GB" b="1" dirty="0" smtClean="0">
                <a:solidFill>
                  <a:srgbClr val="FF0000"/>
                </a:solidFill>
                <a:latin typeface="Corbel" panose="020B0503020204020204" pitchFamily="34" charset="0"/>
              </a:rPr>
              <a:t>W3C</a:t>
            </a:r>
            <a:r>
              <a:rPr lang="en-GB" dirty="0" smtClean="0">
                <a:latin typeface="Corbel" panose="020B0503020204020204" pitchFamily="34" charset="0"/>
              </a:rPr>
              <a:t>  Web Annotation Vocabulary</a:t>
            </a:r>
            <a:endParaRPr lang="en-GB" dirty="0">
              <a:latin typeface="Corbel" panose="020B0503020204020204" pitchFamily="34" charset="0"/>
            </a:endParaRPr>
          </a:p>
        </p:txBody>
      </p:sp>
      <p:sp>
        <p:nvSpPr>
          <p:cNvPr id="14" name="Rectangle 13"/>
          <p:cNvSpPr/>
          <p:nvPr/>
        </p:nvSpPr>
        <p:spPr>
          <a:xfrm>
            <a:off x="2339752" y="3092767"/>
            <a:ext cx="1882799" cy="1200329"/>
          </a:xfrm>
          <a:prstGeom prst="rect">
            <a:avLst/>
          </a:prstGeom>
        </p:spPr>
        <p:txBody>
          <a:bodyPr wrap="square">
            <a:spAutoFit/>
          </a:bodyPr>
          <a:lstStyle/>
          <a:p>
            <a:r>
              <a:rPr lang="en-GB" b="1" dirty="0">
                <a:solidFill>
                  <a:srgbClr val="00B050"/>
                </a:solidFill>
                <a:latin typeface="Corbel" panose="020B0503020204020204" pitchFamily="34" charset="0"/>
              </a:rPr>
              <a:t>Open Archives Initiative</a:t>
            </a:r>
            <a:r>
              <a:rPr lang="en-GB" b="1" dirty="0">
                <a:solidFill>
                  <a:schemeClr val="tx2">
                    <a:lumMod val="75000"/>
                  </a:schemeClr>
                </a:solidFill>
                <a:latin typeface="Corbel" panose="020B0503020204020204" pitchFamily="34" charset="0"/>
              </a:rPr>
              <a:t/>
            </a:r>
            <a:br>
              <a:rPr lang="en-GB" b="1" dirty="0">
                <a:solidFill>
                  <a:schemeClr val="tx2">
                    <a:lumMod val="75000"/>
                  </a:schemeClr>
                </a:solidFill>
                <a:latin typeface="Corbel" panose="020B0503020204020204" pitchFamily="34" charset="0"/>
              </a:rPr>
            </a:br>
            <a:r>
              <a:rPr lang="en-GB" dirty="0">
                <a:latin typeface="Corbel" panose="020B0503020204020204" pitchFamily="34" charset="0"/>
              </a:rPr>
              <a:t>Object Exchange and Reuse</a:t>
            </a:r>
          </a:p>
        </p:txBody>
      </p:sp>
      <p:pic>
        <p:nvPicPr>
          <p:cNvPr id="15" name="Picture 2" descr="http://wf4ever.github.io/ro/diagrams/r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2377693"/>
            <a:ext cx="4563261" cy="29178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27984" y="5295548"/>
            <a:ext cx="3596434" cy="307777"/>
          </a:xfrm>
          <a:prstGeom prst="rect">
            <a:avLst/>
          </a:prstGeom>
        </p:spPr>
        <p:txBody>
          <a:bodyPr wrap="none">
            <a:spAutoFit/>
          </a:bodyPr>
          <a:lstStyle/>
          <a:p>
            <a:r>
              <a:rPr lang="en-GB" sz="1400" dirty="0">
                <a:latin typeface="Corbel" panose="020B0503020204020204" pitchFamily="34" charset="0"/>
              </a:rPr>
              <a:t>http://www.researchobject.org/specifications/</a:t>
            </a:r>
          </a:p>
        </p:txBody>
      </p:sp>
      <p:grpSp>
        <p:nvGrpSpPr>
          <p:cNvPr id="16" name="Group 15"/>
          <p:cNvGrpSpPr/>
          <p:nvPr/>
        </p:nvGrpSpPr>
        <p:grpSpPr>
          <a:xfrm>
            <a:off x="132365" y="135133"/>
            <a:ext cx="1250276" cy="1540414"/>
            <a:chOff x="418855" y="1491509"/>
            <a:chExt cx="1444669" cy="1712684"/>
          </a:xfrm>
        </p:grpSpPr>
        <p:pic>
          <p:nvPicPr>
            <p:cNvPr id="17" name="Picture 16"/>
            <p:cNvPicPr>
              <a:picLocks noChangeAspect="1"/>
            </p:cNvPicPr>
            <p:nvPr/>
          </p:nvPicPr>
          <p:blipFill>
            <a:blip r:embed="rId4"/>
            <a:stretch>
              <a:fillRect/>
            </a:stretch>
          </p:blipFill>
          <p:spPr>
            <a:xfrm>
              <a:off x="418855" y="1491509"/>
              <a:ext cx="1444669" cy="1712684"/>
            </a:xfrm>
            <a:prstGeom prst="rect">
              <a:avLst/>
            </a:prstGeom>
          </p:spPr>
        </p:pic>
        <p:sp>
          <p:nvSpPr>
            <p:cNvPr id="18" name="TextBox 17"/>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Tree>
    <p:extLst>
      <p:ext uri="{BB962C8B-B14F-4D97-AF65-F5344CB8AC3E}">
        <p14:creationId xmlns:p14="http://schemas.microsoft.com/office/powerpoint/2010/main" val="1309527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orbel" panose="020B0503020204020204" pitchFamily="34" charset="0"/>
              </a:rPr>
              <a:t>Artists Impression</a:t>
            </a:r>
            <a:endParaRPr lang="en-GB" dirty="0">
              <a:latin typeface="Corbel" panose="020B0503020204020204" pitchFamily="34" charset="0"/>
            </a:endParaRPr>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394" t="24914" r="24735" b="25943"/>
          <a:stretch/>
        </p:blipFill>
        <p:spPr bwMode="auto">
          <a:xfrm>
            <a:off x="539552" y="1628800"/>
            <a:ext cx="8269560" cy="449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978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0072" y="274638"/>
            <a:ext cx="3466728" cy="1143000"/>
          </a:xfrm>
        </p:spPr>
        <p:txBody>
          <a:bodyPr>
            <a:normAutofit fontScale="90000"/>
          </a:bodyPr>
          <a:lstStyle/>
          <a:p>
            <a:r>
              <a:rPr lang="en-GB" dirty="0" smtClean="0">
                <a:latin typeface="Corbel" panose="020B0503020204020204" pitchFamily="34" charset="0"/>
              </a:rPr>
              <a:t>The real manifest</a:t>
            </a:r>
            <a:endParaRPr lang="en-GB" dirty="0">
              <a:latin typeface="Corbel" panose="020B0503020204020204" pitchFamily="34" charset="0"/>
            </a:endParaRPr>
          </a:p>
        </p:txBody>
      </p:sp>
      <p:sp>
        <p:nvSpPr>
          <p:cNvPr id="3" name="Content Placeholder 2"/>
          <p:cNvSpPr>
            <a:spLocks noGrp="1"/>
          </p:cNvSpPr>
          <p:nvPr>
            <p:ph idx="1"/>
          </p:nvPr>
        </p:nvSpPr>
        <p:spPr/>
        <p:txBody>
          <a:bodyPr/>
          <a:lstStyle/>
          <a:p>
            <a:r>
              <a:rPr lang="en-GB" dirty="0" smtClean="0">
                <a:latin typeface="Corbel" panose="020B0503020204020204" pitchFamily="34" charset="0"/>
              </a:rPr>
              <a:t>A Manifest</a:t>
            </a:r>
            <a:endParaRPr lang="en-GB" dirty="0">
              <a:latin typeface="Corbel" panose="020B0503020204020204" pitchFamily="34" charset="0"/>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952" t="12614" r="42728" b="2963"/>
          <a:stretch/>
        </p:blipFill>
        <p:spPr bwMode="auto">
          <a:xfrm>
            <a:off x="-1414" y="0"/>
            <a:ext cx="5416437" cy="7719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898976" y="2276872"/>
            <a:ext cx="2950551" cy="523220"/>
          </a:xfrm>
          <a:prstGeom prst="rect">
            <a:avLst/>
          </a:prstGeom>
        </p:spPr>
        <p:txBody>
          <a:bodyPr wrap="none">
            <a:spAutoFit/>
          </a:bodyPr>
          <a:lstStyle/>
          <a:p>
            <a:r>
              <a:rPr lang="en-GB" sz="2800" dirty="0" smtClean="0">
                <a:latin typeface="Corbel" panose="020B0503020204020204" pitchFamily="34" charset="0"/>
              </a:rPr>
              <a:t>for </a:t>
            </a:r>
            <a:r>
              <a:rPr lang="en-GB" sz="2800" dirty="0">
                <a:latin typeface="Corbel" panose="020B0503020204020204" pitchFamily="34" charset="0"/>
              </a:rPr>
              <a:t>27 A4 </a:t>
            </a:r>
            <a:r>
              <a:rPr lang="en-GB" sz="2800" dirty="0" smtClean="0">
                <a:latin typeface="Corbel" panose="020B0503020204020204" pitchFamily="34" charset="0"/>
              </a:rPr>
              <a:t>pages …. </a:t>
            </a:r>
            <a:endParaRPr lang="en-GB" sz="2800" dirty="0">
              <a:latin typeface="Corbel" panose="020B0503020204020204" pitchFamily="34" charset="0"/>
            </a:endParaRPr>
          </a:p>
        </p:txBody>
      </p:sp>
      <p:sp>
        <p:nvSpPr>
          <p:cNvPr id="4" name="Rectangle 3"/>
          <p:cNvSpPr/>
          <p:nvPr/>
        </p:nvSpPr>
        <p:spPr>
          <a:xfrm>
            <a:off x="4572000" y="5877272"/>
            <a:ext cx="4968552" cy="646331"/>
          </a:xfrm>
          <a:prstGeom prst="rect">
            <a:avLst/>
          </a:prstGeom>
        </p:spPr>
        <p:txBody>
          <a:bodyPr wrap="square">
            <a:spAutoFit/>
          </a:bodyPr>
          <a:lstStyle/>
          <a:p>
            <a:r>
              <a:rPr lang="en-GB" dirty="0">
                <a:latin typeface="Corbel" panose="020B0503020204020204" pitchFamily="34" charset="0"/>
              </a:rPr>
              <a:t>RO manifest from </a:t>
            </a:r>
            <a:r>
              <a:rPr lang="en-GB" dirty="0" smtClean="0">
                <a:latin typeface="Corbel" panose="020B0503020204020204" pitchFamily="34" charset="0"/>
              </a:rPr>
              <a:t>FAIRDOM</a:t>
            </a:r>
          </a:p>
          <a:p>
            <a:r>
              <a:rPr lang="en-GB" dirty="0" smtClean="0">
                <a:latin typeface="Corbel" panose="020B0503020204020204" pitchFamily="34" charset="0"/>
                <a:hlinkClick r:id="rId4"/>
              </a:rPr>
              <a:t>https</a:t>
            </a:r>
            <a:r>
              <a:rPr lang="en-GB" dirty="0">
                <a:latin typeface="Corbel" panose="020B0503020204020204" pitchFamily="34" charset="0"/>
                <a:hlinkClick r:id="rId4"/>
              </a:rPr>
              <a:t>://doi.org/10.15490/seek.1.investigation.5</a:t>
            </a:r>
            <a:endParaRPr lang="en-GB" dirty="0">
              <a:latin typeface="Corbel" panose="020B0503020204020204" pitchFamily="34" charset="0"/>
            </a:endParaRPr>
          </a:p>
        </p:txBody>
      </p:sp>
    </p:spTree>
    <p:extLst>
      <p:ext uri="{BB962C8B-B14F-4D97-AF65-F5344CB8AC3E}">
        <p14:creationId xmlns:p14="http://schemas.microsoft.com/office/powerpoint/2010/main" val="6906061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latin typeface="Corbel" panose="020B0503020204020204" pitchFamily="34" charset="0"/>
              </a:rPr>
              <a:t>Scholarly Communication</a:t>
            </a:r>
            <a:endParaRPr lang="en-GB" dirty="0">
              <a:latin typeface="Corbel" panose="020B0503020204020204" pitchFamily="34" charset="0"/>
            </a:endParaRPr>
          </a:p>
        </p:txBody>
      </p:sp>
      <p:sp>
        <p:nvSpPr>
          <p:cNvPr id="3" name="Content Placeholder 2"/>
          <p:cNvSpPr>
            <a:spLocks noGrp="1"/>
          </p:cNvSpPr>
          <p:nvPr>
            <p:ph idx="1"/>
          </p:nvPr>
        </p:nvSpPr>
        <p:spPr>
          <a:xfrm>
            <a:off x="539552" y="2244009"/>
            <a:ext cx="2818656" cy="3489251"/>
          </a:xfrm>
        </p:spPr>
        <p:txBody>
          <a:bodyPr>
            <a:normAutofit/>
          </a:bodyPr>
          <a:lstStyle/>
          <a:p>
            <a:pPr marL="0" indent="0">
              <a:buNone/>
            </a:pPr>
            <a:r>
              <a:rPr lang="en-GB" sz="2400" dirty="0">
                <a:latin typeface="Corbel" panose="020B0503020204020204" pitchFamily="34" charset="0"/>
              </a:rPr>
              <a:t>“The art of discourse, wherein a writer or speaker strives to inform, persuade or motivate particular audiences in specific situations”</a:t>
            </a:r>
          </a:p>
        </p:txBody>
      </p:sp>
      <p:sp>
        <p:nvSpPr>
          <p:cNvPr id="4" name="Rectangle 3"/>
          <p:cNvSpPr/>
          <p:nvPr/>
        </p:nvSpPr>
        <p:spPr>
          <a:xfrm>
            <a:off x="35497" y="6104331"/>
            <a:ext cx="2578788" cy="283779"/>
          </a:xfrm>
          <a:prstGeom prst="rect">
            <a:avLst/>
          </a:prstGeom>
        </p:spPr>
        <p:txBody>
          <a:bodyPr wrap="none" lIns="91404" tIns="45704" rIns="91404" bIns="45704">
            <a:spAutoFit/>
          </a:bodyPr>
          <a:lstStyle/>
          <a:p>
            <a:r>
              <a:rPr lang="en-GB" sz="1200" i="1" dirty="0">
                <a:latin typeface="Corbel" panose="020B0503020204020204" pitchFamily="34" charset="0"/>
              </a:rPr>
              <a:t>https://en.wikipedia.org/wiki/Rhetoric</a:t>
            </a:r>
          </a:p>
        </p:txBody>
      </p:sp>
      <p:sp>
        <p:nvSpPr>
          <p:cNvPr id="5" name="Rectangle 4"/>
          <p:cNvSpPr/>
          <p:nvPr/>
        </p:nvSpPr>
        <p:spPr>
          <a:xfrm>
            <a:off x="539554" y="1412776"/>
            <a:ext cx="1981560" cy="707854"/>
          </a:xfrm>
          <a:prstGeom prst="rect">
            <a:avLst/>
          </a:prstGeom>
        </p:spPr>
        <p:txBody>
          <a:bodyPr wrap="none" lIns="91404" tIns="45704" rIns="91404" bIns="45704">
            <a:spAutoFit/>
          </a:bodyPr>
          <a:lstStyle/>
          <a:p>
            <a:r>
              <a:rPr lang="en-GB" sz="4000" dirty="0">
                <a:latin typeface="Corbel" panose="020B0503020204020204" pitchFamily="34" charset="0"/>
              </a:rPr>
              <a:t>Rhetoric</a:t>
            </a:r>
          </a:p>
        </p:txBody>
      </p:sp>
      <p:sp>
        <p:nvSpPr>
          <p:cNvPr id="6" name="Rectangle 5"/>
          <p:cNvSpPr/>
          <p:nvPr/>
        </p:nvSpPr>
        <p:spPr>
          <a:xfrm>
            <a:off x="4860033" y="2276872"/>
            <a:ext cx="3600400" cy="3132910"/>
          </a:xfrm>
          <a:prstGeom prst="rect">
            <a:avLst/>
          </a:prstGeom>
        </p:spPr>
        <p:txBody>
          <a:bodyPr wrap="square" lIns="91404" tIns="45704" rIns="91404" bIns="45704">
            <a:spAutoFit/>
          </a:bodyPr>
          <a:lstStyle/>
          <a:p>
            <a:r>
              <a:rPr lang="en-GB" altLang="en-US" sz="2400" dirty="0">
                <a:latin typeface="Corbel" panose="020B0503020204020204" pitchFamily="34" charset="0"/>
              </a:rPr>
              <a:t>papers should describe the results and provide a clear enough method to allow successful repetition and extension</a:t>
            </a:r>
          </a:p>
          <a:p>
            <a:pPr marL="342772" indent="-342772">
              <a:buFont typeface="Arial" panose="020B0604020202020204" pitchFamily="34" charset="0"/>
              <a:buChar char="•"/>
            </a:pPr>
            <a:r>
              <a:rPr lang="en-GB" altLang="en-US" sz="2400" dirty="0">
                <a:latin typeface="Corbel" panose="020B0503020204020204" pitchFamily="34" charset="0"/>
              </a:rPr>
              <a:t>announce a result</a:t>
            </a:r>
          </a:p>
          <a:p>
            <a:pPr marL="342772" indent="-342772">
              <a:buFont typeface="Arial" panose="020B0604020202020204" pitchFamily="34" charset="0"/>
              <a:buChar char="•"/>
            </a:pPr>
            <a:r>
              <a:rPr lang="en-GB" altLang="en-US" sz="2400" dirty="0">
                <a:latin typeface="Corbel" panose="020B0503020204020204" pitchFamily="34" charset="0"/>
              </a:rPr>
              <a:t>convince readers the result is correct</a:t>
            </a:r>
          </a:p>
        </p:txBody>
      </p:sp>
      <p:sp>
        <p:nvSpPr>
          <p:cNvPr id="7" name="Rectangle 6"/>
          <p:cNvSpPr/>
          <p:nvPr/>
        </p:nvSpPr>
        <p:spPr>
          <a:xfrm>
            <a:off x="4788025" y="1412776"/>
            <a:ext cx="4127660" cy="707854"/>
          </a:xfrm>
          <a:prstGeom prst="rect">
            <a:avLst/>
          </a:prstGeom>
        </p:spPr>
        <p:txBody>
          <a:bodyPr wrap="none" lIns="91404" tIns="45704" rIns="91404" bIns="45704">
            <a:spAutoFit/>
          </a:bodyPr>
          <a:lstStyle/>
          <a:p>
            <a:r>
              <a:rPr lang="en-GB" altLang="en-US" sz="4000" dirty="0">
                <a:latin typeface="Corbel" panose="020B0503020204020204" pitchFamily="34" charset="0"/>
              </a:rPr>
              <a:t>Virtual Witnessing </a:t>
            </a:r>
            <a:endParaRPr lang="en-GB" sz="4000" dirty="0">
              <a:latin typeface="Corbel" panose="020B0503020204020204" pitchFamily="34" charset="0"/>
            </a:endParaRPr>
          </a:p>
        </p:txBody>
      </p:sp>
      <p:sp>
        <p:nvSpPr>
          <p:cNvPr id="8" name="Rectangle 7"/>
          <p:cNvSpPr/>
          <p:nvPr/>
        </p:nvSpPr>
        <p:spPr>
          <a:xfrm>
            <a:off x="36512" y="6533179"/>
            <a:ext cx="9144000" cy="283779"/>
          </a:xfrm>
          <a:prstGeom prst="rect">
            <a:avLst/>
          </a:prstGeom>
        </p:spPr>
        <p:txBody>
          <a:bodyPr wrap="square" lIns="91404" tIns="45704" rIns="91404" bIns="45704">
            <a:spAutoFit/>
          </a:bodyPr>
          <a:lstStyle/>
          <a:p>
            <a:r>
              <a:rPr lang="en-GB" altLang="en-US" sz="1200" i="1" dirty="0">
                <a:latin typeface="Corbel" panose="020B0503020204020204" pitchFamily="34" charset="0"/>
              </a:rPr>
              <a:t>Accessible Reproducible Research, Science 22 January 2010, Vol. 327 no. 5964 pp. 415-416, DOI: 10.1126/science.1179653 </a:t>
            </a:r>
          </a:p>
        </p:txBody>
      </p:sp>
      <p:sp>
        <p:nvSpPr>
          <p:cNvPr id="9" name="Rectangle 8"/>
          <p:cNvSpPr/>
          <p:nvPr/>
        </p:nvSpPr>
        <p:spPr>
          <a:xfrm>
            <a:off x="29597" y="6320355"/>
            <a:ext cx="8502847" cy="283779"/>
          </a:xfrm>
          <a:prstGeom prst="rect">
            <a:avLst/>
          </a:prstGeom>
        </p:spPr>
        <p:txBody>
          <a:bodyPr wrap="square" lIns="91404" tIns="45704" rIns="91404" bIns="45704">
            <a:spAutoFit/>
          </a:bodyPr>
          <a:lstStyle/>
          <a:p>
            <a:pPr>
              <a:spcBef>
                <a:spcPct val="0"/>
              </a:spcBef>
            </a:pPr>
            <a:r>
              <a:rPr lang="en-GB" altLang="en-US" sz="1200" i="1" dirty="0">
                <a:latin typeface="Corbel" panose="020B0503020204020204" pitchFamily="34" charset="0"/>
              </a:rPr>
              <a:t>Leviathan and the Air-Pump: Hobbes, Boyle, and the Experimental Life (1985) </a:t>
            </a:r>
            <a:r>
              <a:rPr lang="en-GB" altLang="en-US" sz="1200" i="1" dirty="0" err="1">
                <a:latin typeface="Corbel" panose="020B0503020204020204" pitchFamily="34" charset="0"/>
              </a:rPr>
              <a:t>Shapin</a:t>
            </a:r>
            <a:r>
              <a:rPr lang="en-GB" altLang="en-US" sz="1200" i="1" dirty="0">
                <a:latin typeface="Corbel" panose="020B0503020204020204" pitchFamily="34" charset="0"/>
              </a:rPr>
              <a:t> and Schaffer. </a:t>
            </a:r>
          </a:p>
        </p:txBody>
      </p:sp>
    </p:spTree>
    <p:extLst>
      <p:ext uri="{BB962C8B-B14F-4D97-AF65-F5344CB8AC3E}">
        <p14:creationId xmlns:p14="http://schemas.microsoft.com/office/powerpoint/2010/main" val="6470282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655" y="116632"/>
            <a:ext cx="3686409" cy="1516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03" y="1633326"/>
            <a:ext cx="6460893" cy="4314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827" y="6132748"/>
            <a:ext cx="1764507" cy="6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211960" y="274638"/>
            <a:ext cx="4474840" cy="1143000"/>
          </a:xfrm>
        </p:spPr>
        <p:txBody>
          <a:bodyPr>
            <a:normAutofit fontScale="90000"/>
          </a:bodyPr>
          <a:lstStyle/>
          <a:p>
            <a:r>
              <a:rPr lang="en-GB" dirty="0" smtClean="0"/>
              <a:t>The need for embedded tools</a:t>
            </a:r>
            <a:endParaRPr lang="en-GB" dirty="0"/>
          </a:p>
        </p:txBody>
      </p:sp>
    </p:spTree>
    <p:extLst>
      <p:ext uri="{BB962C8B-B14F-4D97-AF65-F5344CB8AC3E}">
        <p14:creationId xmlns:p14="http://schemas.microsoft.com/office/powerpoint/2010/main" val="342703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274638"/>
            <a:ext cx="7139136" cy="1143000"/>
          </a:xfrm>
        </p:spPr>
        <p:txBody>
          <a:bodyPr/>
          <a:lstStyle/>
          <a:p>
            <a:r>
              <a:rPr lang="en-GB" dirty="0">
                <a:latin typeface="Corbel" panose="020B0503020204020204" pitchFamily="34" charset="0"/>
              </a:rPr>
              <a:t>Manifest </a:t>
            </a:r>
            <a:r>
              <a:rPr lang="en-GB" dirty="0" smtClean="0">
                <a:latin typeface="Corbel" panose="020B0503020204020204" pitchFamily="34" charset="0"/>
              </a:rPr>
              <a:t>Description: Profiles</a:t>
            </a:r>
            <a:endParaRPr lang="en-GB" dirty="0">
              <a:latin typeface="Corbel" panose="020B0503020204020204" pitchFamily="34" charset="0"/>
            </a:endParaRP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20" t="10524" r="11632" b="7481"/>
          <a:stretch/>
        </p:blipFill>
        <p:spPr bwMode="auto">
          <a:xfrm>
            <a:off x="311631" y="2323649"/>
            <a:ext cx="6719016" cy="398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979713" y="1646417"/>
            <a:ext cx="1691426" cy="646331"/>
          </a:xfrm>
          <a:prstGeom prst="rect">
            <a:avLst/>
          </a:prstGeom>
        </p:spPr>
        <p:txBody>
          <a:bodyPr wrap="square">
            <a:spAutoFit/>
          </a:bodyPr>
          <a:lstStyle/>
          <a:p>
            <a:r>
              <a:rPr lang="en-GB" b="1" dirty="0">
                <a:latin typeface="Corbel" panose="020B0503020204020204" pitchFamily="34" charset="0"/>
              </a:rPr>
              <a:t>where it came from</a:t>
            </a:r>
          </a:p>
        </p:txBody>
      </p:sp>
      <p:sp>
        <p:nvSpPr>
          <p:cNvPr id="5" name="Rectangle 4"/>
          <p:cNvSpPr/>
          <p:nvPr/>
        </p:nvSpPr>
        <p:spPr>
          <a:xfrm>
            <a:off x="395536" y="1812708"/>
            <a:ext cx="1421030" cy="369332"/>
          </a:xfrm>
          <a:prstGeom prst="rect">
            <a:avLst/>
          </a:prstGeom>
        </p:spPr>
        <p:txBody>
          <a:bodyPr wrap="none">
            <a:spAutoFit/>
          </a:bodyPr>
          <a:lstStyle/>
          <a:p>
            <a:r>
              <a:rPr lang="en-GB" b="1" dirty="0">
                <a:latin typeface="Corbel" panose="020B0503020204020204" pitchFamily="34" charset="0"/>
              </a:rPr>
              <a:t>its evolution</a:t>
            </a:r>
          </a:p>
        </p:txBody>
      </p:sp>
      <p:sp>
        <p:nvSpPr>
          <p:cNvPr id="6" name="Rectangle 5"/>
          <p:cNvSpPr/>
          <p:nvPr/>
        </p:nvSpPr>
        <p:spPr>
          <a:xfrm>
            <a:off x="3707208" y="1628800"/>
            <a:ext cx="1368848" cy="646331"/>
          </a:xfrm>
          <a:prstGeom prst="rect">
            <a:avLst/>
          </a:prstGeom>
        </p:spPr>
        <p:txBody>
          <a:bodyPr wrap="square">
            <a:spAutoFit/>
          </a:bodyPr>
          <a:lstStyle/>
          <a:p>
            <a:r>
              <a:rPr lang="en-GB" b="1" dirty="0">
                <a:latin typeface="Corbel" panose="020B0503020204020204" pitchFamily="34" charset="0"/>
              </a:rPr>
              <a:t>what else </a:t>
            </a:r>
            <a:endParaRPr lang="en-GB" b="1" dirty="0" smtClean="0">
              <a:latin typeface="Corbel" panose="020B0503020204020204" pitchFamily="34" charset="0"/>
            </a:endParaRPr>
          </a:p>
          <a:p>
            <a:r>
              <a:rPr lang="en-GB" b="1" dirty="0" smtClean="0">
                <a:latin typeface="Corbel" panose="020B0503020204020204" pitchFamily="34" charset="0"/>
              </a:rPr>
              <a:t>is </a:t>
            </a:r>
            <a:r>
              <a:rPr lang="en-GB" b="1" dirty="0">
                <a:latin typeface="Corbel" panose="020B0503020204020204" pitchFamily="34" charset="0"/>
              </a:rPr>
              <a:t>needed</a:t>
            </a:r>
          </a:p>
        </p:txBody>
      </p:sp>
      <p:sp>
        <p:nvSpPr>
          <p:cNvPr id="7" name="Rectangle 6"/>
          <p:cNvSpPr/>
          <p:nvPr/>
        </p:nvSpPr>
        <p:spPr>
          <a:xfrm>
            <a:off x="5248403" y="1655128"/>
            <a:ext cx="1840050" cy="646331"/>
          </a:xfrm>
          <a:prstGeom prst="rect">
            <a:avLst/>
          </a:prstGeom>
        </p:spPr>
        <p:txBody>
          <a:bodyPr wrap="square">
            <a:spAutoFit/>
          </a:bodyPr>
          <a:lstStyle/>
          <a:p>
            <a:r>
              <a:rPr lang="en-GB" b="1" dirty="0">
                <a:latin typeface="Corbel" panose="020B0503020204020204" pitchFamily="34" charset="0"/>
              </a:rPr>
              <a:t>what should be </a:t>
            </a:r>
            <a:r>
              <a:rPr lang="en-GB" b="1" dirty="0" smtClean="0">
                <a:latin typeface="Corbel" panose="020B0503020204020204" pitchFamily="34" charset="0"/>
              </a:rPr>
              <a:t>there for types</a:t>
            </a:r>
            <a:endParaRPr lang="en-GB" b="1" dirty="0">
              <a:latin typeface="Corbel" panose="020B0503020204020204" pitchFamily="34" charset="0"/>
            </a:endParaRPr>
          </a:p>
        </p:txBody>
      </p:sp>
      <p:grpSp>
        <p:nvGrpSpPr>
          <p:cNvPr id="9" name="Group 8"/>
          <p:cNvGrpSpPr/>
          <p:nvPr/>
        </p:nvGrpSpPr>
        <p:grpSpPr>
          <a:xfrm>
            <a:off x="132365" y="135133"/>
            <a:ext cx="1250276" cy="1540414"/>
            <a:chOff x="418855" y="1491509"/>
            <a:chExt cx="1444669" cy="1712684"/>
          </a:xfrm>
        </p:grpSpPr>
        <p:pic>
          <p:nvPicPr>
            <p:cNvPr id="10" name="Picture 9"/>
            <p:cNvPicPr>
              <a:picLocks noChangeAspect="1"/>
            </p:cNvPicPr>
            <p:nvPr/>
          </p:nvPicPr>
          <p:blipFill>
            <a:blip r:embed="rId4"/>
            <a:stretch>
              <a:fillRect/>
            </a:stretch>
          </p:blipFill>
          <p:spPr>
            <a:xfrm>
              <a:off x="418855" y="1491509"/>
              <a:ext cx="1444669" cy="1712684"/>
            </a:xfrm>
            <a:prstGeom prst="rect">
              <a:avLst/>
            </a:prstGeom>
          </p:spPr>
        </p:pic>
        <p:sp>
          <p:nvSpPr>
            <p:cNvPr id="11" name="TextBox 10"/>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8" name="Rounded Rectangle 7"/>
          <p:cNvSpPr/>
          <p:nvPr/>
        </p:nvSpPr>
        <p:spPr>
          <a:xfrm>
            <a:off x="5364088" y="2323649"/>
            <a:ext cx="1566351" cy="393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14" name="TextBox 13"/>
          <p:cNvSpPr txBox="1"/>
          <p:nvPr/>
        </p:nvSpPr>
        <p:spPr>
          <a:xfrm>
            <a:off x="7016445" y="3017058"/>
            <a:ext cx="1433406" cy="646331"/>
          </a:xfrm>
          <a:prstGeom prst="rect">
            <a:avLst/>
          </a:prstGeom>
          <a:noFill/>
        </p:spPr>
        <p:txBody>
          <a:bodyPr wrap="none" rtlCol="0">
            <a:spAutoFit/>
          </a:bodyPr>
          <a:lstStyle/>
          <a:p>
            <a:r>
              <a:rPr lang="en-GB" b="1" dirty="0" smtClean="0">
                <a:latin typeface="Corbel" panose="020B0503020204020204" pitchFamily="34" charset="0"/>
              </a:rPr>
              <a:t>Project / Lab</a:t>
            </a:r>
          </a:p>
          <a:p>
            <a:r>
              <a:rPr lang="en-GB" b="1" dirty="0" smtClean="0">
                <a:latin typeface="Corbel" panose="020B0503020204020204" pitchFamily="34" charset="0"/>
              </a:rPr>
              <a:t>Specific</a:t>
            </a:r>
            <a:endParaRPr lang="en-GB" b="1" dirty="0">
              <a:latin typeface="Corbel" panose="020B0503020204020204" pitchFamily="34" charset="0"/>
            </a:endParaRPr>
          </a:p>
        </p:txBody>
      </p:sp>
      <p:sp>
        <p:nvSpPr>
          <p:cNvPr id="21" name="TextBox 20"/>
          <p:cNvSpPr txBox="1"/>
          <p:nvPr/>
        </p:nvSpPr>
        <p:spPr>
          <a:xfrm>
            <a:off x="7030647" y="4005064"/>
            <a:ext cx="1861833" cy="923330"/>
          </a:xfrm>
          <a:prstGeom prst="rect">
            <a:avLst/>
          </a:prstGeom>
          <a:noFill/>
        </p:spPr>
        <p:txBody>
          <a:bodyPr wrap="square" rtlCol="0">
            <a:spAutoFit/>
          </a:bodyPr>
          <a:lstStyle/>
          <a:p>
            <a:r>
              <a:rPr lang="en-GB" b="1" dirty="0" smtClean="0">
                <a:latin typeface="Corbel" panose="020B0503020204020204" pitchFamily="34" charset="0"/>
              </a:rPr>
              <a:t>Community- based  Types</a:t>
            </a:r>
          </a:p>
          <a:p>
            <a:r>
              <a:rPr lang="en-GB" b="1" dirty="0" smtClean="0">
                <a:latin typeface="Corbel" panose="020B0503020204020204" pitchFamily="34" charset="0"/>
              </a:rPr>
              <a:t>Context</a:t>
            </a:r>
            <a:endParaRPr lang="en-GB" b="1" dirty="0">
              <a:latin typeface="Corbel" panose="020B0503020204020204" pitchFamily="34" charset="0"/>
            </a:endParaRPr>
          </a:p>
        </p:txBody>
      </p:sp>
      <p:sp>
        <p:nvSpPr>
          <p:cNvPr id="22" name="TextBox 21"/>
          <p:cNvSpPr txBox="1"/>
          <p:nvPr/>
        </p:nvSpPr>
        <p:spPr>
          <a:xfrm>
            <a:off x="7088453" y="5147900"/>
            <a:ext cx="1299971" cy="369332"/>
          </a:xfrm>
          <a:prstGeom prst="rect">
            <a:avLst/>
          </a:prstGeom>
          <a:noFill/>
        </p:spPr>
        <p:txBody>
          <a:bodyPr wrap="square" rtlCol="0">
            <a:spAutoFit/>
          </a:bodyPr>
          <a:lstStyle/>
          <a:p>
            <a:r>
              <a:rPr lang="en-GB" b="1" dirty="0" smtClean="0">
                <a:latin typeface="Corbel" panose="020B0503020204020204" pitchFamily="34" charset="0"/>
              </a:rPr>
              <a:t>All</a:t>
            </a:r>
            <a:endParaRPr lang="en-GB" b="1" dirty="0">
              <a:latin typeface="Corbel" panose="020B0503020204020204" pitchFamily="34" charset="0"/>
            </a:endParaRPr>
          </a:p>
        </p:txBody>
      </p:sp>
      <p:sp>
        <p:nvSpPr>
          <p:cNvPr id="20" name="Rectangle 19"/>
          <p:cNvSpPr/>
          <p:nvPr/>
        </p:nvSpPr>
        <p:spPr>
          <a:xfrm>
            <a:off x="5558538" y="2852934"/>
            <a:ext cx="1224136" cy="65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24" name="Rectangle 23"/>
          <p:cNvSpPr/>
          <p:nvPr/>
        </p:nvSpPr>
        <p:spPr>
          <a:xfrm>
            <a:off x="5558539" y="4074732"/>
            <a:ext cx="1371900" cy="38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25" name="Rectangle 24"/>
          <p:cNvSpPr/>
          <p:nvPr/>
        </p:nvSpPr>
        <p:spPr>
          <a:xfrm>
            <a:off x="5876528" y="4444065"/>
            <a:ext cx="711696" cy="32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26" name="Rectangle 25"/>
          <p:cNvSpPr/>
          <p:nvPr/>
        </p:nvSpPr>
        <p:spPr>
          <a:xfrm>
            <a:off x="5414410" y="5178686"/>
            <a:ext cx="1368264" cy="803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2468" y="2801756"/>
            <a:ext cx="503436" cy="51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3098" y="4316484"/>
            <a:ext cx="669911" cy="29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8" descr="http://www.commonwl.org/CWL-Logo-Header.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290" t="10526" r="18085" b="17902"/>
          <a:stretch/>
        </p:blipFill>
        <p:spPr bwMode="auto">
          <a:xfrm>
            <a:off x="6471407" y="4246988"/>
            <a:ext cx="489835" cy="32282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galaxy bioinformatics logo"/>
          <p:cNvPicPr>
            <a:picLocks noChangeAspect="1" noChangeArrowheads="1"/>
          </p:cNvPicPr>
          <p:nvPr/>
        </p:nvPicPr>
        <p:blipFill rotWithShape="1">
          <a:blip r:embed="rId8">
            <a:extLst>
              <a:ext uri="{28A0092B-C50C-407E-A947-70E740481C1C}">
                <a14:useLocalDpi xmlns:a14="http://schemas.microsoft.com/office/drawing/2010/main" val="0"/>
              </a:ext>
            </a:extLst>
          </a:blip>
          <a:srcRect l="14465" t="37259" r="12967" b="37985"/>
          <a:stretch/>
        </p:blipFill>
        <p:spPr bwMode="auto">
          <a:xfrm>
            <a:off x="5387430" y="3512540"/>
            <a:ext cx="1152128" cy="26343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1684" y="5216589"/>
            <a:ext cx="558959" cy="368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53662" y="5225476"/>
            <a:ext cx="629012" cy="330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83575" y="5730902"/>
            <a:ext cx="714968" cy="288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35026"/>
          <a:stretch/>
        </p:blipFill>
        <p:spPr bwMode="auto">
          <a:xfrm>
            <a:off x="5599935" y="4774360"/>
            <a:ext cx="796235" cy="220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11" descr="https://assets.datacite.org/images/logo-big.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84168" y="5702413"/>
            <a:ext cx="852799" cy="280003"/>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2571" y="4010627"/>
            <a:ext cx="648072" cy="32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5" name="Picture 11" descr="Related image"/>
          <p:cNvPicPr>
            <a:picLocks noChangeAspect="1" noChangeArrowheads="1"/>
          </p:cNvPicPr>
          <p:nvPr/>
        </p:nvPicPr>
        <p:blipFill rotWithShape="1">
          <a:blip r:embed="rId15">
            <a:extLst>
              <a:ext uri="{28A0092B-C50C-407E-A947-70E740481C1C}">
                <a14:useLocalDpi xmlns:a14="http://schemas.microsoft.com/office/drawing/2010/main" val="0"/>
              </a:ext>
            </a:extLst>
          </a:blip>
          <a:srcRect l="15394" t="38971" r="9607" b="38152"/>
          <a:stretch/>
        </p:blipFill>
        <p:spPr bwMode="auto">
          <a:xfrm>
            <a:off x="6143443" y="4572106"/>
            <a:ext cx="688602" cy="22504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03221" y="3975198"/>
            <a:ext cx="696738" cy="199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7" name="Picture 1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374314" y="4758418"/>
            <a:ext cx="586928" cy="32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771800" y="5818312"/>
            <a:ext cx="650114" cy="369332"/>
          </a:xfrm>
          <a:prstGeom prst="rect">
            <a:avLst/>
          </a:prstGeom>
          <a:noFill/>
        </p:spPr>
        <p:txBody>
          <a:bodyPr wrap="none" rtlCol="0">
            <a:spAutoFit/>
          </a:bodyPr>
          <a:lstStyle/>
          <a:p>
            <a:r>
              <a:rPr lang="en-GB" dirty="0" err="1" smtClean="0">
                <a:latin typeface="Corbel" panose="020B0503020204020204" pitchFamily="34" charset="0"/>
              </a:rPr>
              <a:t>VoID</a:t>
            </a:r>
            <a:endParaRPr lang="en-GB" dirty="0">
              <a:latin typeface="Corbel" panose="020B0503020204020204" pitchFamily="34" charset="0"/>
            </a:endParaRPr>
          </a:p>
        </p:txBody>
      </p:sp>
    </p:spTree>
    <p:extLst>
      <p:ext uri="{BB962C8B-B14F-4D97-AF65-F5344CB8AC3E}">
        <p14:creationId xmlns:p14="http://schemas.microsoft.com/office/powerpoint/2010/main" val="25945986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7728703" y="4218996"/>
            <a:ext cx="1305497" cy="580343"/>
            <a:chOff x="7652584" y="4066228"/>
            <a:chExt cx="1305497" cy="580343"/>
          </a:xfrm>
        </p:grpSpPr>
        <p:pic>
          <p:nvPicPr>
            <p:cNvPr id="59" name="Picture 36" descr="https://pbs.twimg.com/profile_images/605690467825676288/q8BDjFgN_400x4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9747" y="4066228"/>
              <a:ext cx="548334" cy="58034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7652584" y="4233893"/>
              <a:ext cx="914033" cy="338554"/>
            </a:xfrm>
            <a:prstGeom prst="rect">
              <a:avLst/>
            </a:prstGeom>
            <a:noFill/>
          </p:spPr>
          <p:txBody>
            <a:bodyPr wrap="none" rtlCol="0">
              <a:spAutoFit/>
            </a:bodyPr>
            <a:lstStyle/>
            <a:p>
              <a:r>
                <a:rPr lang="en-GB" sz="1600" dirty="0" err="1" smtClean="0">
                  <a:latin typeface="Corbel" panose="020B0503020204020204" pitchFamily="34" charset="0"/>
                </a:rPr>
                <a:t>OmicsDI</a:t>
              </a:r>
              <a:endParaRPr lang="en-GB" sz="1600" dirty="0">
                <a:latin typeface="Corbel" panose="020B0503020204020204" pitchFamily="34" charset="0"/>
              </a:endParaRPr>
            </a:p>
          </p:txBody>
        </p:sp>
      </p:grpSp>
      <p:sp>
        <p:nvSpPr>
          <p:cNvPr id="2" name="Title 1"/>
          <p:cNvSpPr>
            <a:spLocks noGrp="1"/>
          </p:cNvSpPr>
          <p:nvPr>
            <p:ph type="title"/>
          </p:nvPr>
        </p:nvSpPr>
        <p:spPr>
          <a:xfrm>
            <a:off x="1537320" y="548680"/>
            <a:ext cx="7067128" cy="1143000"/>
          </a:xfrm>
        </p:spPr>
        <p:txBody>
          <a:bodyPr>
            <a:normAutofit fontScale="90000"/>
          </a:bodyPr>
          <a:lstStyle/>
          <a:p>
            <a:r>
              <a:rPr lang="en-GB" dirty="0" smtClean="0">
                <a:latin typeface="Corbel" panose="020B0503020204020204" pitchFamily="34" charset="0"/>
              </a:rPr>
              <a:t/>
            </a:r>
            <a:br>
              <a:rPr lang="en-GB" dirty="0" smtClean="0">
                <a:latin typeface="Corbel" panose="020B0503020204020204" pitchFamily="34" charset="0"/>
              </a:rPr>
            </a:br>
            <a:r>
              <a:rPr lang="en-GB" sz="3600" dirty="0" smtClean="0">
                <a:latin typeface="Corbel" panose="020B0503020204020204" pitchFamily="34" charset="0"/>
              </a:rPr>
              <a:t>Trend: JSON(-LD) + Schemas</a:t>
            </a:r>
            <a:endParaRPr lang="en-GB" sz="3600" dirty="0">
              <a:latin typeface="Corbel" panose="020B0503020204020204" pitchFamily="34" charset="0"/>
            </a:endParaRPr>
          </a:p>
        </p:txBody>
      </p:sp>
      <p:grpSp>
        <p:nvGrpSpPr>
          <p:cNvPr id="4" name="Group 3"/>
          <p:cNvGrpSpPr/>
          <p:nvPr/>
        </p:nvGrpSpPr>
        <p:grpSpPr>
          <a:xfrm>
            <a:off x="132365" y="135133"/>
            <a:ext cx="1250276" cy="1540414"/>
            <a:chOff x="418855" y="1491509"/>
            <a:chExt cx="1444669" cy="1712684"/>
          </a:xfrm>
        </p:grpSpPr>
        <p:pic>
          <p:nvPicPr>
            <p:cNvPr id="5" name="Picture 4"/>
            <p:cNvPicPr>
              <a:picLocks noChangeAspect="1"/>
            </p:cNvPicPr>
            <p:nvPr/>
          </p:nvPicPr>
          <p:blipFill>
            <a:blip r:embed="rId3"/>
            <a:stretch>
              <a:fillRect/>
            </a:stretch>
          </p:blipFill>
          <p:spPr>
            <a:xfrm>
              <a:off x="418855" y="1491509"/>
              <a:ext cx="1444669" cy="1712684"/>
            </a:xfrm>
            <a:prstGeom prst="rect">
              <a:avLst/>
            </a:prstGeom>
          </p:spPr>
        </p:pic>
        <p:sp>
          <p:nvSpPr>
            <p:cNvPr id="6" name="TextBox 5"/>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5026"/>
          <a:stretch/>
        </p:blipFill>
        <p:spPr bwMode="auto">
          <a:xfrm>
            <a:off x="1691680" y="44624"/>
            <a:ext cx="4323069" cy="119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759593" y="692696"/>
            <a:ext cx="3852428" cy="369332"/>
          </a:xfrm>
          <a:prstGeom prst="rect">
            <a:avLst/>
          </a:prstGeom>
        </p:spPr>
        <p:txBody>
          <a:bodyPr wrap="square">
            <a:spAutoFit/>
          </a:bodyPr>
          <a:lstStyle/>
          <a:p>
            <a:r>
              <a:rPr lang="en-GB" dirty="0" smtClean="0">
                <a:latin typeface="Corbel" panose="020B0503020204020204" pitchFamily="34" charset="0"/>
              </a:rPr>
              <a:t>schema.org tailored to the Biosciences</a:t>
            </a:r>
            <a:endParaRPr lang="en-GB" dirty="0">
              <a:latin typeface="Corbel" panose="020B0503020204020204" pitchFamily="34" charset="0"/>
            </a:endParaRP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3994" y="5872078"/>
            <a:ext cx="858517" cy="6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028858" y="2346788"/>
            <a:ext cx="1178658" cy="662727"/>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FF"/>
                </a:solidFill>
                <a:latin typeface="Corbel" panose="020B0503020204020204" pitchFamily="34" charset="0"/>
              </a:rPr>
              <a:t>Data</a:t>
            </a:r>
          </a:p>
          <a:p>
            <a:pPr algn="ctr"/>
            <a:r>
              <a:rPr lang="en-US" sz="1600" dirty="0" smtClean="0">
                <a:solidFill>
                  <a:srgbClr val="FFFFFF"/>
                </a:solidFill>
                <a:latin typeface="Corbel" panose="020B0503020204020204" pitchFamily="34" charset="0"/>
              </a:rPr>
              <a:t>repository</a:t>
            </a:r>
          </a:p>
        </p:txBody>
      </p:sp>
      <p:sp>
        <p:nvSpPr>
          <p:cNvPr id="11" name="Rectangle 10"/>
          <p:cNvSpPr/>
          <p:nvPr/>
        </p:nvSpPr>
        <p:spPr>
          <a:xfrm>
            <a:off x="4572000" y="2346788"/>
            <a:ext cx="1178658" cy="662727"/>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FF"/>
                </a:solidFill>
                <a:latin typeface="Corbel" panose="020B0503020204020204" pitchFamily="34" charset="0"/>
              </a:rPr>
              <a:t>Data</a:t>
            </a:r>
            <a:endParaRPr lang="en-US" sz="1600" dirty="0">
              <a:solidFill>
                <a:srgbClr val="FFFFFF"/>
              </a:solidFill>
              <a:latin typeface="Corbel" panose="020B0503020204020204" pitchFamily="34" charset="0"/>
            </a:endParaRPr>
          </a:p>
          <a:p>
            <a:pPr algn="ctr"/>
            <a:r>
              <a:rPr lang="en-US" sz="1600" dirty="0" smtClean="0">
                <a:solidFill>
                  <a:srgbClr val="FFFFFF"/>
                </a:solidFill>
                <a:latin typeface="Corbel" panose="020B0503020204020204" pitchFamily="34" charset="0"/>
              </a:rPr>
              <a:t>repository</a:t>
            </a:r>
            <a:endParaRPr lang="en-US" sz="1600" dirty="0">
              <a:solidFill>
                <a:srgbClr val="FFFFFF"/>
              </a:solidFill>
              <a:latin typeface="Corbel" panose="020B0503020204020204" pitchFamily="34" charset="0"/>
            </a:endParaRPr>
          </a:p>
        </p:txBody>
      </p:sp>
      <p:sp>
        <p:nvSpPr>
          <p:cNvPr id="12" name="Rectangle 11"/>
          <p:cNvSpPr/>
          <p:nvPr/>
        </p:nvSpPr>
        <p:spPr>
          <a:xfrm>
            <a:off x="3275856" y="2346788"/>
            <a:ext cx="1178658" cy="66272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FF"/>
                </a:solidFill>
                <a:latin typeface="Corbel" panose="020B0503020204020204" pitchFamily="34" charset="0"/>
              </a:rPr>
              <a:t>Training</a:t>
            </a:r>
          </a:p>
          <a:p>
            <a:pPr algn="ctr"/>
            <a:r>
              <a:rPr lang="en-US" sz="1600" dirty="0" smtClean="0">
                <a:solidFill>
                  <a:srgbClr val="FFFFFF"/>
                </a:solidFill>
                <a:latin typeface="Corbel" panose="020B0503020204020204" pitchFamily="34" charset="0"/>
              </a:rPr>
              <a:t>Resource</a:t>
            </a:r>
            <a:endParaRPr lang="en-US" sz="1600" dirty="0">
              <a:solidFill>
                <a:srgbClr val="FFFFFF"/>
              </a:solidFill>
              <a:latin typeface="Corbel" panose="020B0503020204020204" pitchFamily="34" charset="0"/>
            </a:endParaRPr>
          </a:p>
        </p:txBody>
      </p:sp>
      <p:grpSp>
        <p:nvGrpSpPr>
          <p:cNvPr id="13" name="Group 12"/>
          <p:cNvGrpSpPr/>
          <p:nvPr/>
        </p:nvGrpSpPr>
        <p:grpSpPr>
          <a:xfrm>
            <a:off x="2028858" y="3009515"/>
            <a:ext cx="1178658" cy="236535"/>
            <a:chOff x="2708808" y="3021404"/>
            <a:chExt cx="1259228" cy="313763"/>
          </a:xfrm>
        </p:grpSpPr>
        <p:sp>
          <p:nvSpPr>
            <p:cNvPr id="14" name="Rectangle 13"/>
            <p:cNvSpPr/>
            <p:nvPr/>
          </p:nvSpPr>
          <p:spPr>
            <a:xfrm>
              <a:off x="2708808" y="3021404"/>
              <a:ext cx="1259228" cy="31376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B794A"/>
                  </a:solidFill>
                  <a:latin typeface="Corbel" panose="020B0503020204020204" pitchFamily="34" charset="0"/>
                </a:rPr>
                <a:t>      Bioschemas</a:t>
              </a:r>
              <a:endParaRPr lang="en-US" sz="1200" dirty="0">
                <a:solidFill>
                  <a:srgbClr val="0B794A"/>
                </a:solidFill>
                <a:latin typeface="Corbel" panose="020B0503020204020204" pitchFamily="34" charset="0"/>
              </a:endParaRPr>
            </a:p>
          </p:txBody>
        </p:sp>
        <p:pic>
          <p:nvPicPr>
            <p:cNvPr id="15" name="Picture 14" descr="06b60658-cca9-11e5-95f7-ff9b26090a4b.png"/>
            <p:cNvPicPr>
              <a:picLocks noChangeAspect="1"/>
            </p:cNvPicPr>
            <p:nvPr/>
          </p:nvPicPr>
          <p:blipFill rotWithShape="1">
            <a:blip r:embed="rId6" cstate="print">
              <a:extLst>
                <a:ext uri="{28A0092B-C50C-407E-A947-70E740481C1C}">
                  <a14:useLocalDpi xmlns:a14="http://schemas.microsoft.com/office/drawing/2010/main" val="0"/>
                </a:ext>
              </a:extLst>
            </a:blip>
            <a:srcRect r="80471"/>
            <a:stretch/>
          </p:blipFill>
          <p:spPr>
            <a:xfrm>
              <a:off x="2784675" y="3057979"/>
              <a:ext cx="228049" cy="233359"/>
            </a:xfrm>
            <a:prstGeom prst="rect">
              <a:avLst/>
            </a:prstGeom>
          </p:spPr>
        </p:pic>
      </p:grpSp>
      <p:grpSp>
        <p:nvGrpSpPr>
          <p:cNvPr id="16" name="Group 15"/>
          <p:cNvGrpSpPr/>
          <p:nvPr/>
        </p:nvGrpSpPr>
        <p:grpSpPr>
          <a:xfrm>
            <a:off x="4577414" y="3000606"/>
            <a:ext cx="1178658" cy="236535"/>
            <a:chOff x="2708808" y="3021404"/>
            <a:chExt cx="1259228" cy="313763"/>
          </a:xfrm>
        </p:grpSpPr>
        <p:sp>
          <p:nvSpPr>
            <p:cNvPr id="17" name="Rectangle 16"/>
            <p:cNvSpPr/>
            <p:nvPr/>
          </p:nvSpPr>
          <p:spPr>
            <a:xfrm>
              <a:off x="2708808" y="3021404"/>
              <a:ext cx="1259228" cy="31376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B794A"/>
                  </a:solidFill>
                  <a:latin typeface="Corbel" panose="020B0503020204020204" pitchFamily="34" charset="0"/>
                </a:rPr>
                <a:t>      Bioschemas</a:t>
              </a:r>
              <a:endParaRPr lang="en-US" sz="1200" dirty="0">
                <a:solidFill>
                  <a:srgbClr val="0B794A"/>
                </a:solidFill>
                <a:latin typeface="Corbel" panose="020B0503020204020204" pitchFamily="34" charset="0"/>
              </a:endParaRPr>
            </a:p>
          </p:txBody>
        </p:sp>
        <p:pic>
          <p:nvPicPr>
            <p:cNvPr id="18" name="Picture 17" descr="06b60658-cca9-11e5-95f7-ff9b26090a4b.png"/>
            <p:cNvPicPr>
              <a:picLocks noChangeAspect="1"/>
            </p:cNvPicPr>
            <p:nvPr/>
          </p:nvPicPr>
          <p:blipFill rotWithShape="1">
            <a:blip r:embed="rId6" cstate="print">
              <a:extLst>
                <a:ext uri="{28A0092B-C50C-407E-A947-70E740481C1C}">
                  <a14:useLocalDpi xmlns:a14="http://schemas.microsoft.com/office/drawing/2010/main" val="0"/>
                </a:ext>
              </a:extLst>
            </a:blip>
            <a:srcRect r="80471"/>
            <a:stretch/>
          </p:blipFill>
          <p:spPr>
            <a:xfrm>
              <a:off x="2784675" y="3057979"/>
              <a:ext cx="228049" cy="233359"/>
            </a:xfrm>
            <a:prstGeom prst="rect">
              <a:avLst/>
            </a:prstGeom>
          </p:spPr>
        </p:pic>
      </p:grpSp>
      <p:grpSp>
        <p:nvGrpSpPr>
          <p:cNvPr id="19" name="Group 18"/>
          <p:cNvGrpSpPr/>
          <p:nvPr/>
        </p:nvGrpSpPr>
        <p:grpSpPr>
          <a:xfrm>
            <a:off x="3279058" y="2999703"/>
            <a:ext cx="1178658" cy="236535"/>
            <a:chOff x="2708808" y="3021404"/>
            <a:chExt cx="1259228" cy="313763"/>
          </a:xfrm>
        </p:grpSpPr>
        <p:sp>
          <p:nvSpPr>
            <p:cNvPr id="20" name="Rectangle 19"/>
            <p:cNvSpPr/>
            <p:nvPr/>
          </p:nvSpPr>
          <p:spPr>
            <a:xfrm>
              <a:off x="2708808" y="3021404"/>
              <a:ext cx="1259228" cy="31376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B794A"/>
                  </a:solidFill>
                  <a:latin typeface="Corbel" panose="020B0503020204020204" pitchFamily="34" charset="0"/>
                </a:rPr>
                <a:t>      Bioschemas</a:t>
              </a:r>
              <a:endParaRPr lang="en-US" sz="1200" dirty="0">
                <a:solidFill>
                  <a:srgbClr val="0B794A"/>
                </a:solidFill>
                <a:latin typeface="Corbel" panose="020B0503020204020204" pitchFamily="34" charset="0"/>
              </a:endParaRPr>
            </a:p>
          </p:txBody>
        </p:sp>
        <p:pic>
          <p:nvPicPr>
            <p:cNvPr id="21" name="Picture 20" descr="06b60658-cca9-11e5-95f7-ff9b26090a4b.png"/>
            <p:cNvPicPr>
              <a:picLocks noChangeAspect="1"/>
            </p:cNvPicPr>
            <p:nvPr/>
          </p:nvPicPr>
          <p:blipFill rotWithShape="1">
            <a:blip r:embed="rId6" cstate="print">
              <a:extLst>
                <a:ext uri="{28A0092B-C50C-407E-A947-70E740481C1C}">
                  <a14:useLocalDpi xmlns:a14="http://schemas.microsoft.com/office/drawing/2010/main" val="0"/>
                </a:ext>
              </a:extLst>
            </a:blip>
            <a:srcRect r="80471"/>
            <a:stretch/>
          </p:blipFill>
          <p:spPr>
            <a:xfrm>
              <a:off x="2784675" y="3057979"/>
              <a:ext cx="228049" cy="233359"/>
            </a:xfrm>
            <a:prstGeom prst="rect">
              <a:avLst/>
            </a:prstGeom>
          </p:spPr>
        </p:pic>
      </p:grpSp>
      <p:sp>
        <p:nvSpPr>
          <p:cNvPr id="22" name="Rectangle 21"/>
          <p:cNvSpPr/>
          <p:nvPr/>
        </p:nvSpPr>
        <p:spPr>
          <a:xfrm>
            <a:off x="1764430" y="4161361"/>
            <a:ext cx="1085002" cy="6193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latin typeface="Corbel" panose="020B0503020204020204" pitchFamily="34" charset="0"/>
              </a:rPr>
              <a:t>Search engines</a:t>
            </a:r>
          </a:p>
        </p:txBody>
      </p:sp>
      <p:sp>
        <p:nvSpPr>
          <p:cNvPr id="23" name="Rectangle 22"/>
          <p:cNvSpPr/>
          <p:nvPr/>
        </p:nvSpPr>
        <p:spPr>
          <a:xfrm>
            <a:off x="3362852" y="4161361"/>
            <a:ext cx="1040872" cy="619369"/>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latin typeface="Corbel" panose="020B0503020204020204" pitchFamily="34" charset="0"/>
              </a:rPr>
              <a:t>Registries</a:t>
            </a:r>
          </a:p>
        </p:txBody>
      </p:sp>
      <p:grpSp>
        <p:nvGrpSpPr>
          <p:cNvPr id="24" name="Group 23"/>
          <p:cNvGrpSpPr/>
          <p:nvPr/>
        </p:nvGrpSpPr>
        <p:grpSpPr>
          <a:xfrm>
            <a:off x="2604111" y="3263685"/>
            <a:ext cx="2515837" cy="897676"/>
            <a:chOff x="1063861" y="2625377"/>
            <a:chExt cx="2643809" cy="1157044"/>
          </a:xfrm>
        </p:grpSpPr>
        <p:cxnSp>
          <p:nvCxnSpPr>
            <p:cNvPr id="25" name="Straight Arrow Connector 24"/>
            <p:cNvCxnSpPr/>
            <p:nvPr/>
          </p:nvCxnSpPr>
          <p:spPr>
            <a:xfrm flipH="1" flipV="1">
              <a:off x="1063861" y="2629859"/>
              <a:ext cx="2355147" cy="1149366"/>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3419008" y="2687205"/>
              <a:ext cx="288660" cy="1092020"/>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063861" y="2629859"/>
              <a:ext cx="79759" cy="11493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143620" y="2625377"/>
              <a:ext cx="1236362" cy="115384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143620" y="2687205"/>
              <a:ext cx="2564050" cy="1092020"/>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79980" y="2625377"/>
              <a:ext cx="1039028" cy="1157044"/>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2918588" y="4443344"/>
            <a:ext cx="370813" cy="1"/>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211960" y="4809154"/>
            <a:ext cx="741144" cy="819954"/>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2702437" y="4780730"/>
            <a:ext cx="761557" cy="819995"/>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800280" y="4161361"/>
            <a:ext cx="1307274" cy="619369"/>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latin typeface="Corbel" panose="020B0503020204020204" pitchFamily="34" charset="0"/>
              </a:rPr>
              <a:t>Data </a:t>
            </a:r>
          </a:p>
          <a:p>
            <a:pPr algn="ctr"/>
            <a:r>
              <a:rPr lang="en-US" sz="1600" dirty="0" smtClean="0">
                <a:solidFill>
                  <a:schemeClr val="bg1"/>
                </a:solidFill>
                <a:latin typeface="Corbel" panose="020B0503020204020204" pitchFamily="34" charset="0"/>
              </a:rPr>
              <a:t>Aggregators</a:t>
            </a:r>
          </a:p>
        </p:txBody>
      </p:sp>
      <p:cxnSp>
        <p:nvCxnSpPr>
          <p:cNvPr id="35" name="Straight Connector 34"/>
          <p:cNvCxnSpPr>
            <a:stCxn id="14" idx="2"/>
            <a:endCxn id="23" idx="0"/>
          </p:cNvCxnSpPr>
          <p:nvPr/>
        </p:nvCxnSpPr>
        <p:spPr bwMode="auto">
          <a:xfrm>
            <a:off x="2618187" y="3246050"/>
            <a:ext cx="1265101" cy="915311"/>
          </a:xfrm>
          <a:prstGeom prst="line">
            <a:avLst/>
          </a:prstGeom>
          <a:solidFill>
            <a:schemeClr val="accent1"/>
          </a:solidFill>
          <a:ln w="19050" cap="flat" cmpd="sng" algn="ctr">
            <a:solidFill>
              <a:schemeClr val="tx1"/>
            </a:solidFill>
            <a:prstDash val="solid"/>
            <a:round/>
            <a:headEnd type="oval" w="med" len="med"/>
            <a:tailEnd type="oval" w="med" len="med"/>
          </a:ln>
          <a:effectLst/>
        </p:spPr>
      </p:cxnSp>
      <p:sp>
        <p:nvSpPr>
          <p:cNvPr id="36" name="Oval 35"/>
          <p:cNvSpPr/>
          <p:nvPr/>
        </p:nvSpPr>
        <p:spPr bwMode="auto">
          <a:xfrm>
            <a:off x="3833825" y="4111775"/>
            <a:ext cx="125787" cy="9421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orbel" panose="020B0503020204020204" pitchFamily="34" charset="0"/>
              <a:ea typeface="Geneva" pitchFamily="-112" charset="0"/>
              <a:cs typeface="Geneva" pitchFamily="-112" charset="0"/>
            </a:endParaRPr>
          </a:p>
        </p:txBody>
      </p:sp>
      <p:cxnSp>
        <p:nvCxnSpPr>
          <p:cNvPr id="37" name="Straight Connector 36"/>
          <p:cNvCxnSpPr>
            <a:endCxn id="36" idx="7"/>
          </p:cNvCxnSpPr>
          <p:nvPr/>
        </p:nvCxnSpPr>
        <p:spPr bwMode="auto">
          <a:xfrm flipH="1">
            <a:off x="3941191" y="3276702"/>
            <a:ext cx="1219149" cy="84887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Straight Connector 37"/>
          <p:cNvCxnSpPr>
            <a:endCxn id="36" idx="4"/>
          </p:cNvCxnSpPr>
          <p:nvPr/>
        </p:nvCxnSpPr>
        <p:spPr bwMode="auto">
          <a:xfrm>
            <a:off x="3856526" y="3276702"/>
            <a:ext cx="40193" cy="92928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Straight Arrow Connector 38"/>
          <p:cNvCxnSpPr>
            <a:endCxn id="23" idx="2"/>
          </p:cNvCxnSpPr>
          <p:nvPr/>
        </p:nvCxnSpPr>
        <p:spPr>
          <a:xfrm flipV="1">
            <a:off x="3863916" y="4780730"/>
            <a:ext cx="19372" cy="988655"/>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80254" y="2347217"/>
            <a:ext cx="1704992" cy="830997"/>
          </a:xfrm>
          <a:prstGeom prst="rect">
            <a:avLst/>
          </a:prstGeom>
          <a:noFill/>
        </p:spPr>
        <p:txBody>
          <a:bodyPr wrap="square" rtlCol="0">
            <a:spAutoFit/>
          </a:bodyPr>
          <a:lstStyle/>
          <a:p>
            <a:r>
              <a:rPr lang="en-GB" sz="1600" dirty="0" smtClean="0">
                <a:latin typeface="Corbel" panose="020B0503020204020204" pitchFamily="34" charset="0"/>
              </a:rPr>
              <a:t>Standardised metadata</a:t>
            </a:r>
            <a:endParaRPr lang="en-GB" sz="1600" dirty="0">
              <a:latin typeface="Corbel" panose="020B0503020204020204" pitchFamily="34" charset="0"/>
            </a:endParaRPr>
          </a:p>
          <a:p>
            <a:r>
              <a:rPr lang="en-GB" sz="1600" dirty="0" smtClean="0">
                <a:latin typeface="Corbel" panose="020B0503020204020204" pitchFamily="34" charset="0"/>
              </a:rPr>
              <a:t>mark-up</a:t>
            </a:r>
          </a:p>
        </p:txBody>
      </p:sp>
      <p:sp>
        <p:nvSpPr>
          <p:cNvPr id="41" name="TextBox 40"/>
          <p:cNvSpPr txBox="1"/>
          <p:nvPr/>
        </p:nvSpPr>
        <p:spPr>
          <a:xfrm>
            <a:off x="198297" y="3714940"/>
            <a:ext cx="1584918" cy="1323439"/>
          </a:xfrm>
          <a:prstGeom prst="rect">
            <a:avLst/>
          </a:prstGeom>
          <a:noFill/>
        </p:spPr>
        <p:txBody>
          <a:bodyPr wrap="square" rtlCol="0">
            <a:spAutoFit/>
          </a:bodyPr>
          <a:lstStyle/>
          <a:p>
            <a:r>
              <a:rPr lang="en-GB" sz="1600" dirty="0" smtClean="0">
                <a:latin typeface="Corbel" panose="020B0503020204020204" pitchFamily="34" charset="0"/>
              </a:rPr>
              <a:t>Metadata published and  harvested without APIs or special feeds</a:t>
            </a:r>
          </a:p>
        </p:txBody>
      </p:sp>
      <p:sp>
        <p:nvSpPr>
          <p:cNvPr id="42" name="Rectangle 41"/>
          <p:cNvSpPr/>
          <p:nvPr/>
        </p:nvSpPr>
        <p:spPr>
          <a:xfrm>
            <a:off x="971971" y="5520134"/>
            <a:ext cx="2090501" cy="1077218"/>
          </a:xfrm>
          <a:prstGeom prst="rect">
            <a:avLst/>
          </a:prstGeom>
        </p:spPr>
        <p:txBody>
          <a:bodyPr wrap="square">
            <a:spAutoFit/>
          </a:bodyPr>
          <a:lstStyle/>
          <a:p>
            <a:r>
              <a:rPr lang="en-GB" sz="1600" dirty="0" smtClean="0">
                <a:latin typeface="Corbel" panose="020B0503020204020204" pitchFamily="34" charset="0"/>
              </a:rPr>
              <a:t>Commodity</a:t>
            </a:r>
          </a:p>
          <a:p>
            <a:r>
              <a:rPr lang="en-GB" sz="1600" dirty="0" smtClean="0">
                <a:latin typeface="Corbel" panose="020B0503020204020204" pitchFamily="34" charset="0"/>
              </a:rPr>
              <a:t>Off the Shelf tools</a:t>
            </a:r>
          </a:p>
          <a:p>
            <a:r>
              <a:rPr lang="en-GB" sz="1600" dirty="0" smtClean="0">
                <a:latin typeface="Corbel" panose="020B0503020204020204" pitchFamily="34" charset="0"/>
              </a:rPr>
              <a:t>App eco-system</a:t>
            </a:r>
          </a:p>
          <a:p>
            <a:r>
              <a:rPr lang="en-GB" sz="1600" dirty="0" smtClean="0">
                <a:latin typeface="Corbel" panose="020B0503020204020204" pitchFamily="34" charset="0"/>
              </a:rPr>
              <a:t>Lightweight</a:t>
            </a:r>
            <a:endParaRPr lang="en-GB" sz="1600" dirty="0">
              <a:latin typeface="Corbel" panose="020B0503020204020204" pitchFamily="34" charset="0"/>
            </a:endParaRPr>
          </a:p>
        </p:txBody>
      </p:sp>
      <p:pic>
        <p:nvPicPr>
          <p:cNvPr id="4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8442" y="4144528"/>
            <a:ext cx="1395384" cy="289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3" descr="beacon-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3684" y="1998777"/>
            <a:ext cx="498371" cy="39757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 descr="Image result for interpro logo protei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8144" y="2170556"/>
            <a:ext cx="889503" cy="22983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Image result for uniprot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34597" y="2772821"/>
            <a:ext cx="739270" cy="3569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pfam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7211" y="2197564"/>
            <a:ext cx="565110" cy="19936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1" descr="Image result for ega logo genom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02616" y="3187095"/>
            <a:ext cx="1162816" cy="5044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1" descr="http://www.heartproteome.org/copa/assets/img/copakb.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97244" y="2466334"/>
            <a:ext cx="910693" cy="27719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Image result for pdbe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02615" y="2478116"/>
            <a:ext cx="803235" cy="2654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1" descr="http://www.transplantdb.eu/sites/transplantdb.eu/files/tplogo_transparent-small.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2566" y="2798045"/>
            <a:ext cx="909889" cy="2889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12360" y="2478116"/>
            <a:ext cx="1138185" cy="19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4" descr="https://bip.earlham.ac.uk/images/logo-bip@2x.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12360" y="2833257"/>
            <a:ext cx="930195" cy="25369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566351" y="2050484"/>
            <a:ext cx="913781" cy="349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27" descr="Image result for intermine"/>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07140" y="4422466"/>
            <a:ext cx="1189045" cy="15657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10367" y="4190570"/>
            <a:ext cx="945383" cy="197741"/>
          </a:xfrm>
          <a:prstGeom prst="rect">
            <a:avLst/>
          </a:prstGeom>
        </p:spPr>
      </p:pic>
      <p:pic>
        <p:nvPicPr>
          <p:cNvPr id="61" name="Picture 4" descr="Image result for human protein atlas"/>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169766" y="3173140"/>
            <a:ext cx="786610" cy="491631"/>
          </a:xfrm>
          <a:prstGeom prst="rect">
            <a:avLst/>
          </a:prstGeom>
          <a:noFill/>
          <a:extLst>
            <a:ext uri="{909E8E84-426E-40DD-AFC4-6F175D3DCCD1}">
              <a14:hiddenFill xmlns:a14="http://schemas.microsoft.com/office/drawing/2010/main">
                <a:solidFill>
                  <a:srgbClr val="FFFFFF"/>
                </a:solidFill>
              </a14:hiddenFill>
            </a:ext>
          </a:extLst>
        </p:spPr>
      </p:pic>
      <p:sp>
        <p:nvSpPr>
          <p:cNvPr id="62" name="Down Arrow 61"/>
          <p:cNvSpPr/>
          <p:nvPr/>
        </p:nvSpPr>
        <p:spPr>
          <a:xfrm>
            <a:off x="6901662" y="3664771"/>
            <a:ext cx="957809" cy="451125"/>
          </a:xfrm>
          <a:prstGeom prst="down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pic>
        <p:nvPicPr>
          <p:cNvPr id="71" name="Picture 10"/>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006515" y="3105632"/>
            <a:ext cx="1049491" cy="59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39"/>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707937" y="4867068"/>
            <a:ext cx="1164441" cy="571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2" descr="Image result for biosamples"/>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211885" y="4867068"/>
            <a:ext cx="1441463" cy="47448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56119" y="5404970"/>
            <a:ext cx="1291086" cy="4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6" name="Group 75"/>
          <p:cNvGrpSpPr/>
          <p:nvPr/>
        </p:nvGrpSpPr>
        <p:grpSpPr>
          <a:xfrm>
            <a:off x="7668557" y="5438461"/>
            <a:ext cx="1342419" cy="477603"/>
            <a:chOff x="6076814" y="4895613"/>
            <a:chExt cx="1342419" cy="477603"/>
          </a:xfrm>
        </p:grpSpPr>
        <p:pic>
          <p:nvPicPr>
            <p:cNvPr id="77" name="Picture 19" descr="MOLGENIS"/>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119231" y="4895613"/>
              <a:ext cx="1237288" cy="316818"/>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076814" y="5096217"/>
              <a:ext cx="1342419" cy="276999"/>
            </a:xfrm>
            <a:prstGeom prst="rect">
              <a:avLst/>
            </a:prstGeom>
            <a:noFill/>
          </p:spPr>
          <p:txBody>
            <a:bodyPr wrap="none" rtlCol="0">
              <a:spAutoFit/>
            </a:bodyPr>
            <a:lstStyle/>
            <a:p>
              <a:r>
                <a:rPr lang="en-GB" sz="1200" dirty="0" smtClean="0">
                  <a:solidFill>
                    <a:schemeClr val="bg1">
                      <a:lumMod val="50000"/>
                    </a:schemeClr>
                  </a:solidFill>
                  <a:latin typeface="Corbel" panose="020B0503020204020204" pitchFamily="34" charset="0"/>
                  <a:cs typeface="Times New Roman" panose="02020603050405020304" pitchFamily="18" charset="0"/>
                </a:rPr>
                <a:t>Sample Catalogue</a:t>
              </a:r>
              <a:endParaRPr lang="en-GB" sz="1200" dirty="0">
                <a:solidFill>
                  <a:schemeClr val="bg1">
                    <a:lumMod val="50000"/>
                  </a:schemeClr>
                </a:solidFill>
                <a:latin typeface="Corbel" panose="020B0503020204020204" pitchFamily="34" charset="0"/>
                <a:cs typeface="Times New Roman" panose="02020603050405020304" pitchFamily="18" charset="0"/>
              </a:endParaRPr>
            </a:p>
          </p:txBody>
        </p:sp>
      </p:grpSp>
      <p:sp>
        <p:nvSpPr>
          <p:cNvPr id="79" name="TextBox 78"/>
          <p:cNvSpPr txBox="1"/>
          <p:nvPr/>
        </p:nvSpPr>
        <p:spPr>
          <a:xfrm>
            <a:off x="6736005" y="4660839"/>
            <a:ext cx="1604927" cy="276999"/>
          </a:xfrm>
          <a:prstGeom prst="rect">
            <a:avLst/>
          </a:prstGeom>
          <a:noFill/>
        </p:spPr>
        <p:txBody>
          <a:bodyPr wrap="none" rtlCol="0">
            <a:spAutoFit/>
          </a:bodyPr>
          <a:lstStyle/>
          <a:p>
            <a:r>
              <a:rPr lang="en-GB" sz="1200" dirty="0" smtClean="0">
                <a:latin typeface="Corbel" panose="020B0503020204020204" pitchFamily="34" charset="0"/>
              </a:rPr>
              <a:t>BBMRI-ERIC Directory</a:t>
            </a:r>
            <a:endParaRPr lang="en-GB" sz="1200" dirty="0">
              <a:latin typeface="Corbel" panose="020B0503020204020204" pitchFamily="34" charset="0"/>
            </a:endParaRPr>
          </a:p>
        </p:txBody>
      </p:sp>
    </p:spTree>
    <p:extLst>
      <p:ext uri="{BB962C8B-B14F-4D97-AF65-F5344CB8AC3E}">
        <p14:creationId xmlns:p14="http://schemas.microsoft.com/office/powerpoint/2010/main" val="200037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51" y="1844824"/>
            <a:ext cx="3314159" cy="372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14159" y="5674022"/>
            <a:ext cx="3493745" cy="923330"/>
          </a:xfrm>
          <a:prstGeom prst="rect">
            <a:avLst/>
          </a:prstGeom>
        </p:spPr>
        <p:txBody>
          <a:bodyPr wrap="square">
            <a:spAutoFit/>
          </a:bodyPr>
          <a:lstStyle/>
          <a:p>
            <a:pPr marL="170"/>
            <a:r>
              <a:rPr lang="en-GB" i="1" dirty="0" smtClean="0">
                <a:latin typeface="Corbel" panose="020B0503020204020204" pitchFamily="34" charset="0"/>
              </a:rPr>
              <a:t>Training materials &amp; Events</a:t>
            </a:r>
            <a:endParaRPr lang="en-GB" i="1" dirty="0">
              <a:latin typeface="Corbel" panose="020B0503020204020204" pitchFamily="34" charset="0"/>
            </a:endParaRPr>
          </a:p>
          <a:p>
            <a:pPr marL="170"/>
            <a:r>
              <a:rPr lang="en-GB" i="1" dirty="0">
                <a:latin typeface="Corbel" panose="020B0503020204020204" pitchFamily="34" charset="0"/>
              </a:rPr>
              <a:t>Laboratory protocols </a:t>
            </a:r>
          </a:p>
          <a:p>
            <a:pPr marL="170"/>
            <a:r>
              <a:rPr lang="en-GB" i="1" dirty="0" smtClean="0">
                <a:latin typeface="Corbel" panose="020B0503020204020204" pitchFamily="34" charset="0"/>
              </a:rPr>
              <a:t>Workflows </a:t>
            </a:r>
            <a:r>
              <a:rPr lang="en-GB" i="1" dirty="0">
                <a:latin typeface="Corbel" panose="020B0503020204020204" pitchFamily="34" charset="0"/>
              </a:rPr>
              <a:t>and </a:t>
            </a:r>
            <a:r>
              <a:rPr lang="en-GB" i="1" dirty="0" smtClean="0">
                <a:latin typeface="Corbel" panose="020B0503020204020204" pitchFamily="34" charset="0"/>
              </a:rPr>
              <a:t>Tools</a:t>
            </a:r>
            <a:endParaRPr lang="en-GB" i="1" dirty="0">
              <a:latin typeface="Corbel" panose="020B0503020204020204" pitchFamily="34" charset="0"/>
            </a:endParaRPr>
          </a:p>
        </p:txBody>
      </p:sp>
      <p:sp>
        <p:nvSpPr>
          <p:cNvPr id="7" name="Title 1"/>
          <p:cNvSpPr txBox="1">
            <a:spLocks/>
          </p:cNvSpPr>
          <p:nvPr/>
        </p:nvSpPr>
        <p:spPr>
          <a:xfrm>
            <a:off x="1537320" y="1201316"/>
            <a:ext cx="7067128" cy="571500"/>
          </a:xfrm>
          <a:prstGeom prst="rect">
            <a:avLst/>
          </a:prstGeom>
        </p:spPr>
        <p:txBody>
          <a:bodyPr vert="horz" lIns="91404" tIns="45704" rIns="91404" bIns="45704" rtlCol="0" anchor="ctr">
            <a:normAutofit fontScale="82500" lnSpcReduction="20000"/>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solidFill>
                  <a:srgbClr val="FF0000"/>
                </a:solidFill>
                <a:latin typeface="Corbel" panose="020B0503020204020204" pitchFamily="34" charset="0"/>
              </a:rPr>
              <a:t>See Alasdair </a:t>
            </a:r>
            <a:r>
              <a:rPr lang="en-GB" dirty="0" err="1" smtClean="0">
                <a:solidFill>
                  <a:srgbClr val="FF0000"/>
                </a:solidFill>
                <a:latin typeface="Corbel" panose="020B0503020204020204" pitchFamily="34" charset="0"/>
              </a:rPr>
              <a:t>Gray’s</a:t>
            </a:r>
            <a:r>
              <a:rPr lang="en-GB" dirty="0" smtClean="0">
                <a:solidFill>
                  <a:srgbClr val="FF0000"/>
                </a:solidFill>
                <a:latin typeface="Corbel" panose="020B0503020204020204" pitchFamily="34" charset="0"/>
              </a:rPr>
              <a:t> Poster</a:t>
            </a:r>
            <a:endParaRPr lang="en-GB" sz="3600" dirty="0">
              <a:solidFill>
                <a:srgbClr val="FF0000"/>
              </a:solidFill>
              <a:latin typeface="Corbel" panose="020B0503020204020204" pitchFamily="34" charset="0"/>
            </a:endParaRPr>
          </a:p>
        </p:txBody>
      </p:sp>
      <p:grpSp>
        <p:nvGrpSpPr>
          <p:cNvPr id="8" name="Group 7"/>
          <p:cNvGrpSpPr/>
          <p:nvPr/>
        </p:nvGrpSpPr>
        <p:grpSpPr>
          <a:xfrm>
            <a:off x="132365" y="135133"/>
            <a:ext cx="1250276" cy="1540414"/>
            <a:chOff x="418855" y="1491509"/>
            <a:chExt cx="1444669" cy="1712684"/>
          </a:xfrm>
        </p:grpSpPr>
        <p:pic>
          <p:nvPicPr>
            <p:cNvPr id="9" name="Picture 8"/>
            <p:cNvPicPr>
              <a:picLocks noChangeAspect="1"/>
            </p:cNvPicPr>
            <p:nvPr/>
          </p:nvPicPr>
          <p:blipFill>
            <a:blip r:embed="rId4"/>
            <a:stretch>
              <a:fillRect/>
            </a:stretch>
          </p:blipFill>
          <p:spPr>
            <a:xfrm>
              <a:off x="418855" y="1491509"/>
              <a:ext cx="1444669" cy="1712684"/>
            </a:xfrm>
            <a:prstGeom prst="rect">
              <a:avLst/>
            </a:prstGeom>
          </p:spPr>
        </p:pic>
        <p:sp>
          <p:nvSpPr>
            <p:cNvPr id="10" name="TextBox 9"/>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pic>
        <p:nvPicPr>
          <p:cNvPr id="11"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5026"/>
          <a:stretch/>
        </p:blipFill>
        <p:spPr bwMode="auto">
          <a:xfrm>
            <a:off x="1691680" y="44624"/>
            <a:ext cx="4323069" cy="119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759593" y="692696"/>
            <a:ext cx="3852428" cy="369332"/>
          </a:xfrm>
          <a:prstGeom prst="rect">
            <a:avLst/>
          </a:prstGeom>
        </p:spPr>
        <p:txBody>
          <a:bodyPr wrap="square">
            <a:spAutoFit/>
          </a:bodyPr>
          <a:lstStyle/>
          <a:p>
            <a:r>
              <a:rPr lang="en-GB" dirty="0" smtClean="0">
                <a:latin typeface="Corbel" panose="020B0503020204020204" pitchFamily="34" charset="0"/>
              </a:rPr>
              <a:t>schema.org tailored to the Biosciences</a:t>
            </a:r>
            <a:endParaRPr lang="en-GB" dirty="0">
              <a:latin typeface="Corbel" panose="020B0503020204020204" pitchFamily="34" charset="0"/>
            </a:endParaRPr>
          </a:p>
        </p:txBody>
      </p:sp>
      <p:sp>
        <p:nvSpPr>
          <p:cNvPr id="14" name="Content Placeholder 13"/>
          <p:cNvSpPr>
            <a:spLocks noGrp="1"/>
          </p:cNvSpPr>
          <p:nvPr>
            <p:ph idx="1"/>
          </p:nvPr>
        </p:nvSpPr>
        <p:spPr>
          <a:xfrm>
            <a:off x="3574521" y="1844824"/>
            <a:ext cx="5122912" cy="3921303"/>
          </a:xfrm>
        </p:spPr>
        <p:txBody>
          <a:bodyPr>
            <a:normAutofit/>
          </a:bodyPr>
          <a:lstStyle/>
          <a:p>
            <a:pPr marL="0" indent="0">
              <a:buNone/>
            </a:pPr>
            <a:r>
              <a:rPr lang="en-GB" sz="2400" dirty="0" smtClean="0">
                <a:latin typeface="Corbel" panose="020B0503020204020204" pitchFamily="34" charset="0"/>
              </a:rPr>
              <a:t>13 public datasets marked up including </a:t>
            </a:r>
            <a:r>
              <a:rPr lang="en-GB" sz="2400" dirty="0" err="1">
                <a:latin typeface="Corbel" panose="020B0503020204020204" pitchFamily="34" charset="0"/>
              </a:rPr>
              <a:t>G</a:t>
            </a:r>
            <a:r>
              <a:rPr lang="en-GB" sz="2400" dirty="0" err="1" smtClean="0">
                <a:latin typeface="Corbel" panose="020B0503020204020204" pitchFamily="34" charset="0"/>
              </a:rPr>
              <a:t>igascience</a:t>
            </a:r>
            <a:r>
              <a:rPr lang="en-GB" sz="2400" dirty="0" smtClean="0">
                <a:latin typeface="Corbel" panose="020B0503020204020204" pitchFamily="34" charset="0"/>
              </a:rPr>
              <a:t> data journal</a:t>
            </a:r>
            <a:endParaRPr lang="en-GB" sz="2400" dirty="0">
              <a:latin typeface="Corbel" panose="020B0503020204020204" pitchFamily="34" charset="0"/>
            </a:endParaRPr>
          </a:p>
        </p:txBody>
      </p:sp>
      <p:pic>
        <p:nvPicPr>
          <p:cNvPr id="15" name="Content Placeholder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7735" y="2897886"/>
            <a:ext cx="5328592" cy="2724538"/>
          </a:xfrm>
          <a:prstGeom prst="rect">
            <a:avLst/>
          </a:prstGeom>
        </p:spPr>
      </p:pic>
      <p:pic>
        <p:nvPicPr>
          <p:cNvPr id="1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4128" y="5805264"/>
            <a:ext cx="1280029" cy="887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descr="https://encrypted-tbn3.gstatic.com/images?q=tbn:ANd9GcQtdjwnNZ23lVhWLbfIMXKJJ1-krdQg5Qe7cXnPxp5u98SRKCX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8384" y="5966862"/>
            <a:ext cx="1008112" cy="5640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5515" y="5886499"/>
            <a:ext cx="690692" cy="69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4787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1547664" y="274638"/>
            <a:ext cx="7139136" cy="1143000"/>
          </a:xfrm>
          <a:prstGeom prst="rect">
            <a:avLst/>
          </a:prstGeom>
        </p:spPr>
        <p:txBody>
          <a:bodyPr vert="horz" lIns="91404" tIns="45704" rIns="91404" bIns="45704" rtlCol="0" anchor="ctr">
            <a:normAutofit fontScale="92500" lnSpcReduction="20000"/>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latin typeface="Corbel" panose="020B0503020204020204" pitchFamily="34" charset="0"/>
              </a:rPr>
              <a:t>Manifest Description: Profiles</a:t>
            </a:r>
          </a:p>
          <a:p>
            <a:r>
              <a:rPr lang="en-GB" dirty="0" smtClean="0">
                <a:latin typeface="Corbel" panose="020B0503020204020204" pitchFamily="34" charset="0"/>
              </a:rPr>
              <a:t>Minimal FAIR</a:t>
            </a:r>
            <a:endParaRPr lang="en-GB" dirty="0">
              <a:latin typeface="Corbel" panose="020B0503020204020204" pitchFamily="34" charset="0"/>
            </a:endParaRPr>
          </a:p>
        </p:txBody>
      </p:sp>
      <p:grpSp>
        <p:nvGrpSpPr>
          <p:cNvPr id="5" name="Group 4"/>
          <p:cNvGrpSpPr/>
          <p:nvPr/>
        </p:nvGrpSpPr>
        <p:grpSpPr>
          <a:xfrm>
            <a:off x="132365" y="135133"/>
            <a:ext cx="1250276" cy="1540414"/>
            <a:chOff x="418855" y="1491509"/>
            <a:chExt cx="1444669" cy="1712684"/>
          </a:xfrm>
        </p:grpSpPr>
        <p:pic>
          <p:nvPicPr>
            <p:cNvPr id="6" name="Picture 5"/>
            <p:cNvPicPr>
              <a:picLocks noChangeAspect="1"/>
            </p:cNvPicPr>
            <p:nvPr/>
          </p:nvPicPr>
          <p:blipFill>
            <a:blip r:embed="rId3"/>
            <a:stretch>
              <a:fillRect/>
            </a:stretch>
          </p:blipFill>
          <p:spPr>
            <a:xfrm>
              <a:off x="418855" y="1491509"/>
              <a:ext cx="1444669" cy="1712684"/>
            </a:xfrm>
            <a:prstGeom prst="rect">
              <a:avLst/>
            </a:prstGeom>
          </p:spPr>
        </p:pic>
        <p:sp>
          <p:nvSpPr>
            <p:cNvPr id="7" name="TextBox 6"/>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graphicFrame>
        <p:nvGraphicFramePr>
          <p:cNvPr id="9" name="Content Placeholder 3"/>
          <p:cNvGraphicFramePr>
            <a:graphicFrameLocks noGrp="1"/>
          </p:cNvGraphicFramePr>
          <p:nvPr>
            <p:ph idx="4294967295"/>
            <p:extLst>
              <p:ext uri="{D42A27DB-BD31-4B8C-83A1-F6EECF244321}">
                <p14:modId xmlns:p14="http://schemas.microsoft.com/office/powerpoint/2010/main" val="4132189276"/>
              </p:ext>
            </p:extLst>
          </p:nvPr>
        </p:nvGraphicFramePr>
        <p:xfrm>
          <a:off x="197376" y="1835076"/>
          <a:ext cx="7975024" cy="4289443"/>
        </p:xfrm>
        <a:graphic>
          <a:graphicData uri="http://schemas.openxmlformats.org/drawingml/2006/table">
            <a:tbl>
              <a:tblPr firstRow="1" bandRow="1">
                <a:tableStyleId>{5C22544A-7EE6-4342-B048-85BDC9FD1C3A}</a:tableStyleId>
              </a:tblPr>
              <a:tblGrid>
                <a:gridCol w="2088232">
                  <a:extLst>
                    <a:ext uri="{9D8B030D-6E8A-4147-A177-3AD203B41FA5}">
                      <a16:colId xmlns="" xmlns:a16="http://schemas.microsoft.com/office/drawing/2014/main" val="1287855531"/>
                    </a:ext>
                  </a:extLst>
                </a:gridCol>
                <a:gridCol w="5886792">
                  <a:extLst>
                    <a:ext uri="{9D8B030D-6E8A-4147-A177-3AD203B41FA5}">
                      <a16:colId xmlns="" xmlns:a16="http://schemas.microsoft.com/office/drawing/2014/main" val="2067831194"/>
                    </a:ext>
                  </a:extLst>
                </a:gridCol>
              </a:tblGrid>
              <a:tr h="413403">
                <a:tc>
                  <a:txBody>
                    <a:bodyPr/>
                    <a:lstStyle/>
                    <a:p>
                      <a:r>
                        <a:rPr lang="en-GB" dirty="0" smtClean="0"/>
                        <a:t>Property</a:t>
                      </a:r>
                      <a:endParaRPr lang="en-GB" dirty="0"/>
                    </a:p>
                  </a:txBody>
                  <a:tcPr marL="68580" marR="68580"/>
                </a:tc>
                <a:tc>
                  <a:txBody>
                    <a:bodyPr/>
                    <a:lstStyle/>
                    <a:p>
                      <a:r>
                        <a:rPr lang="en-GB" dirty="0" smtClean="0"/>
                        <a:t>Description</a:t>
                      </a:r>
                      <a:endParaRPr lang="en-GB" dirty="0"/>
                    </a:p>
                  </a:txBody>
                  <a:tcPr marL="68580" marR="68580"/>
                </a:tc>
                <a:extLst>
                  <a:ext uri="{0D108BD9-81ED-4DB2-BD59-A6C34878D82A}">
                    <a16:rowId xmlns="" xmlns:a16="http://schemas.microsoft.com/office/drawing/2014/main" val="516441688"/>
                  </a:ext>
                </a:extLst>
              </a:tr>
              <a:tr h="370840">
                <a:tc>
                  <a:txBody>
                    <a:bodyPr/>
                    <a:lstStyle/>
                    <a:p>
                      <a:r>
                        <a:rPr lang="en-GB" dirty="0" smtClean="0"/>
                        <a:t>[</a:t>
                      </a:r>
                      <a:r>
                        <a:rPr lang="en-GB" dirty="0" err="1" smtClean="0"/>
                        <a:t>ro_id</a:t>
                      </a:r>
                      <a:r>
                        <a:rPr lang="en-GB" dirty="0" smtClean="0"/>
                        <a:t>]</a:t>
                      </a:r>
                      <a:endParaRPr lang="en-GB" dirty="0"/>
                    </a:p>
                  </a:txBody>
                  <a:tcPr marL="68580" marR="68580"/>
                </a:tc>
                <a:tc>
                  <a:txBody>
                    <a:bodyPr/>
                    <a:lstStyle/>
                    <a:p>
                      <a:r>
                        <a:rPr lang="en-GB" dirty="0" smtClean="0"/>
                        <a:t>Persistent identifier</a:t>
                      </a:r>
                      <a:r>
                        <a:rPr lang="en-GB" baseline="0" dirty="0" smtClean="0"/>
                        <a:t> of the RO.</a:t>
                      </a:r>
                      <a:endParaRPr lang="en-GB" dirty="0"/>
                    </a:p>
                  </a:txBody>
                  <a:tcPr marL="68580" marR="68580"/>
                </a:tc>
                <a:extLst>
                  <a:ext uri="{0D108BD9-81ED-4DB2-BD59-A6C34878D82A}">
                    <a16:rowId xmlns="" xmlns:a16="http://schemas.microsoft.com/office/drawing/2014/main" val="2076161188"/>
                  </a:ext>
                </a:extLst>
              </a:tr>
              <a:tr h="370840">
                <a:tc>
                  <a:txBody>
                    <a:bodyPr/>
                    <a:lstStyle/>
                    <a:p>
                      <a:r>
                        <a:rPr lang="en-GB" dirty="0" smtClean="0"/>
                        <a:t>[</a:t>
                      </a:r>
                      <a:r>
                        <a:rPr lang="en-GB" dirty="0" err="1" smtClean="0"/>
                        <a:t>element_id</a:t>
                      </a:r>
                      <a:r>
                        <a:rPr lang="en-GB" dirty="0" smtClean="0"/>
                        <a:t>]</a:t>
                      </a:r>
                      <a:endParaRPr lang="en-GB" dirty="0"/>
                    </a:p>
                  </a:txBody>
                  <a:tcPr marL="68580" marR="68580"/>
                </a:tc>
                <a:tc>
                  <a:txBody>
                    <a:bodyPr/>
                    <a:lstStyle/>
                    <a:p>
                      <a:r>
                        <a:rPr lang="en-GB" dirty="0" smtClean="0"/>
                        <a:t>Persistent identifier for each element inside</a:t>
                      </a:r>
                      <a:r>
                        <a:rPr lang="en-GB" baseline="0" dirty="0" smtClean="0"/>
                        <a:t> the RO.</a:t>
                      </a:r>
                      <a:endParaRPr lang="en-GB" dirty="0"/>
                    </a:p>
                  </a:txBody>
                  <a:tcPr marL="68580" marR="68580"/>
                </a:tc>
                <a:extLst>
                  <a:ext uri="{0D108BD9-81ED-4DB2-BD59-A6C34878D82A}">
                    <a16:rowId xmlns="" xmlns:a16="http://schemas.microsoft.com/office/drawing/2014/main" val="3101072255"/>
                  </a:ext>
                </a:extLst>
              </a:tr>
              <a:tr h="370840">
                <a:tc>
                  <a:txBody>
                    <a:bodyPr/>
                    <a:lstStyle/>
                    <a:p>
                      <a:r>
                        <a:rPr lang="en-GB" dirty="0" smtClean="0"/>
                        <a:t>[</a:t>
                      </a:r>
                      <a:r>
                        <a:rPr lang="en-GB" dirty="0" err="1" smtClean="0"/>
                        <a:t>ro_landing</a:t>
                      </a:r>
                      <a:r>
                        <a:rPr lang="en-GB" baseline="0" dirty="0" err="1" smtClean="0"/>
                        <a:t>Page</a:t>
                      </a:r>
                      <a:r>
                        <a:rPr lang="en-GB" dirty="0" smtClean="0"/>
                        <a:t>]</a:t>
                      </a:r>
                      <a:endParaRPr lang="en-GB" dirty="0"/>
                    </a:p>
                  </a:txBody>
                  <a:tcPr marL="68580" marR="68580"/>
                </a:tc>
                <a:tc>
                  <a:txBody>
                    <a:bodyPr/>
                    <a:lstStyle/>
                    <a:p>
                      <a:r>
                        <a:rPr lang="en-GB" dirty="0" smtClean="0"/>
                        <a:t>Landing</a:t>
                      </a:r>
                      <a:r>
                        <a:rPr lang="en-GB" baseline="0" dirty="0" smtClean="0"/>
                        <a:t> page linked to the object identifier.</a:t>
                      </a:r>
                      <a:endParaRPr lang="en-GB" dirty="0"/>
                    </a:p>
                  </a:txBody>
                  <a:tcPr marL="68580" marR="68580"/>
                </a:tc>
                <a:extLst>
                  <a:ext uri="{0D108BD9-81ED-4DB2-BD59-A6C34878D82A}">
                    <a16:rowId xmlns="" xmlns:a16="http://schemas.microsoft.com/office/drawing/2014/main" val="222528664"/>
                  </a:ext>
                </a:extLst>
              </a:tr>
              <a:tr h="370840">
                <a:tc>
                  <a:txBody>
                    <a:bodyPr/>
                    <a:lstStyle/>
                    <a:p>
                      <a:r>
                        <a:rPr lang="en-GB" dirty="0" smtClean="0"/>
                        <a:t>[manifest]</a:t>
                      </a:r>
                      <a:endParaRPr lang="en-GB" dirty="0"/>
                    </a:p>
                  </a:txBody>
                  <a:tcPr marL="68580" marR="68580"/>
                </a:tc>
                <a:tc>
                  <a:txBody>
                    <a:bodyPr/>
                    <a:lstStyle/>
                    <a:p>
                      <a:r>
                        <a:rPr lang="en-GB" dirty="0" smtClean="0"/>
                        <a:t>JSON-LD</a:t>
                      </a:r>
                      <a:r>
                        <a:rPr lang="en-GB" baseline="0" dirty="0" smtClean="0"/>
                        <a:t> file where the information about the aggregation and its annotations is kept.</a:t>
                      </a:r>
                      <a:endParaRPr lang="en-GB" dirty="0"/>
                    </a:p>
                  </a:txBody>
                  <a:tcPr marL="68580" marR="68580"/>
                </a:tc>
                <a:extLst>
                  <a:ext uri="{0D108BD9-81ED-4DB2-BD59-A6C34878D82A}">
                    <a16:rowId xmlns="" xmlns:a16="http://schemas.microsoft.com/office/drawing/2014/main" val="905154992"/>
                  </a:ext>
                </a:extLst>
              </a:tr>
              <a:tr h="370840">
                <a:tc>
                  <a:txBody>
                    <a:bodyPr/>
                    <a:lstStyle/>
                    <a:p>
                      <a:r>
                        <a:rPr lang="en-GB" dirty="0" smtClean="0"/>
                        <a:t>[citation]</a:t>
                      </a:r>
                      <a:endParaRPr lang="en-GB" dirty="0"/>
                    </a:p>
                  </a:txBody>
                  <a:tcPr marL="68580" marR="68580"/>
                </a:tc>
                <a:tc>
                  <a:txBody>
                    <a:bodyPr/>
                    <a:lstStyle/>
                    <a:p>
                      <a:r>
                        <a:rPr lang="en-GB" dirty="0" smtClean="0"/>
                        <a:t>Information</a:t>
                      </a:r>
                      <a:r>
                        <a:rPr lang="en-GB" baseline="0" dirty="0" smtClean="0"/>
                        <a:t> for citation.</a:t>
                      </a:r>
                      <a:endParaRPr lang="en-GB" dirty="0"/>
                    </a:p>
                  </a:txBody>
                  <a:tcPr marL="68580" marR="68580"/>
                </a:tc>
                <a:extLst>
                  <a:ext uri="{0D108BD9-81ED-4DB2-BD59-A6C34878D82A}">
                    <a16:rowId xmlns="" xmlns:a16="http://schemas.microsoft.com/office/drawing/2014/main" val="4102764122"/>
                  </a:ext>
                </a:extLst>
              </a:tr>
              <a:tr h="370840">
                <a:tc>
                  <a:txBody>
                    <a:bodyPr/>
                    <a:lstStyle/>
                    <a:p>
                      <a:r>
                        <a:rPr lang="en-GB" dirty="0" smtClean="0"/>
                        <a:t>[credit]</a:t>
                      </a:r>
                      <a:endParaRPr lang="en-GB" dirty="0"/>
                    </a:p>
                  </a:txBody>
                  <a:tcPr marL="68580" marR="68580"/>
                </a:tc>
                <a:tc>
                  <a:txBody>
                    <a:bodyPr/>
                    <a:lstStyle/>
                    <a:p>
                      <a:r>
                        <a:rPr lang="en-GB" dirty="0" smtClean="0"/>
                        <a:t>Credit attribution</a:t>
                      </a:r>
                      <a:r>
                        <a:rPr lang="en-GB" baseline="0" dirty="0" smtClean="0"/>
                        <a:t> explicit inside the RO.</a:t>
                      </a:r>
                      <a:endParaRPr lang="en-GB" dirty="0"/>
                    </a:p>
                  </a:txBody>
                  <a:tcPr marL="68580" marR="68580"/>
                </a:tc>
                <a:extLst>
                  <a:ext uri="{0D108BD9-81ED-4DB2-BD59-A6C34878D82A}">
                    <a16:rowId xmlns="" xmlns:a16="http://schemas.microsoft.com/office/drawing/2014/main" val="2984765650"/>
                  </a:ext>
                </a:extLst>
              </a:tr>
              <a:tr h="370840">
                <a:tc>
                  <a:txBody>
                    <a:bodyPr/>
                    <a:lstStyle/>
                    <a:p>
                      <a:r>
                        <a:rPr lang="en-GB" dirty="0" smtClean="0"/>
                        <a:t>[license]</a:t>
                      </a:r>
                      <a:endParaRPr lang="en-GB" dirty="0"/>
                    </a:p>
                  </a:txBody>
                  <a:tcPr marL="68580" marR="68580"/>
                </a:tc>
                <a:tc>
                  <a:txBody>
                    <a:bodyPr/>
                    <a:lstStyle/>
                    <a:p>
                      <a:r>
                        <a:rPr lang="en-GB" dirty="0" smtClean="0"/>
                        <a:t>Information about the license/s</a:t>
                      </a:r>
                      <a:r>
                        <a:rPr lang="en-GB" baseline="0" dirty="0" smtClean="0"/>
                        <a:t> associated with the RO.</a:t>
                      </a:r>
                      <a:endParaRPr lang="en-GB" dirty="0"/>
                    </a:p>
                  </a:txBody>
                  <a:tcPr marL="68580" marR="68580"/>
                </a:tc>
                <a:extLst>
                  <a:ext uri="{0D108BD9-81ED-4DB2-BD59-A6C34878D82A}">
                    <a16:rowId xmlns="" xmlns:a16="http://schemas.microsoft.com/office/drawing/2014/main" val="2998880868"/>
                  </a:ext>
                </a:extLst>
              </a:tr>
              <a:tr h="370840">
                <a:tc>
                  <a:txBody>
                    <a:bodyPr/>
                    <a:lstStyle/>
                    <a:p>
                      <a:r>
                        <a:rPr lang="en-GB" dirty="0" smtClean="0"/>
                        <a:t>[version]</a:t>
                      </a:r>
                      <a:endParaRPr lang="en-GB" dirty="0"/>
                    </a:p>
                  </a:txBody>
                  <a:tcPr marL="68580" marR="68580"/>
                </a:tc>
                <a:tc>
                  <a:txBody>
                    <a:bodyPr/>
                    <a:lstStyle/>
                    <a:p>
                      <a:r>
                        <a:rPr lang="en-GB" dirty="0" smtClean="0"/>
                        <a:t>Information</a:t>
                      </a:r>
                      <a:r>
                        <a:rPr lang="en-GB" baseline="0" dirty="0" smtClean="0"/>
                        <a:t> about the version or variant of the RO in use, or its elements.</a:t>
                      </a:r>
                      <a:endParaRPr lang="en-GB" dirty="0"/>
                    </a:p>
                  </a:txBody>
                  <a:tcPr marL="68580" marR="68580"/>
                </a:tc>
                <a:extLst>
                  <a:ext uri="{0D108BD9-81ED-4DB2-BD59-A6C34878D82A}">
                    <a16:rowId xmlns="" xmlns:a16="http://schemas.microsoft.com/office/drawing/2014/main" val="1238892554"/>
                  </a:ext>
                </a:extLst>
              </a:tr>
              <a:tr h="370840">
                <a:tc>
                  <a:txBody>
                    <a:bodyPr/>
                    <a:lstStyle/>
                    <a:p>
                      <a:r>
                        <a:rPr lang="en-GB" dirty="0" smtClean="0"/>
                        <a:t>[</a:t>
                      </a:r>
                      <a:r>
                        <a:rPr lang="en-GB" dirty="0" err="1" smtClean="0"/>
                        <a:t>dependency_of</a:t>
                      </a:r>
                      <a:r>
                        <a:rPr lang="en-GB" dirty="0" smtClean="0"/>
                        <a:t>]</a:t>
                      </a:r>
                      <a:endParaRPr lang="en-GB" dirty="0"/>
                    </a:p>
                  </a:txBody>
                  <a:tcPr marL="68580" marR="68580"/>
                </a:tc>
                <a:tc>
                  <a:txBody>
                    <a:bodyPr/>
                    <a:lstStyle/>
                    <a:p>
                      <a:r>
                        <a:rPr lang="en-GB" dirty="0" smtClean="0"/>
                        <a:t>Dependency</a:t>
                      </a:r>
                      <a:r>
                        <a:rPr lang="en-GB" baseline="0" dirty="0" smtClean="0"/>
                        <a:t> of the element X inside the RO.</a:t>
                      </a:r>
                      <a:endParaRPr lang="en-GB" dirty="0"/>
                    </a:p>
                  </a:txBody>
                  <a:tcPr marL="68580" marR="68580"/>
                </a:tc>
                <a:extLst>
                  <a:ext uri="{0D108BD9-81ED-4DB2-BD59-A6C34878D82A}">
                    <a16:rowId xmlns="" xmlns:a16="http://schemas.microsoft.com/office/drawing/2014/main" val="2657544027"/>
                  </a:ext>
                </a:extLst>
              </a:tr>
            </a:tbl>
          </a:graphicData>
        </a:graphic>
      </p:graphicFrame>
      <p:sp>
        <p:nvSpPr>
          <p:cNvPr id="10" name="TextBox 9"/>
          <p:cNvSpPr txBox="1"/>
          <p:nvPr/>
        </p:nvSpPr>
        <p:spPr>
          <a:xfrm>
            <a:off x="448896" y="6084004"/>
            <a:ext cx="6010102" cy="369332"/>
          </a:xfrm>
          <a:prstGeom prst="rect">
            <a:avLst/>
          </a:prstGeom>
          <a:noFill/>
        </p:spPr>
        <p:txBody>
          <a:bodyPr wrap="square" rtlCol="0">
            <a:spAutoFit/>
          </a:bodyPr>
          <a:lstStyle/>
          <a:p>
            <a:r>
              <a:rPr lang="en-GB" dirty="0" smtClean="0">
                <a:latin typeface="Corbel" panose="020B0503020204020204" pitchFamily="34" charset="0"/>
              </a:rPr>
              <a:t>All elements of the </a:t>
            </a:r>
            <a:r>
              <a:rPr lang="en-GB" dirty="0" smtClean="0">
                <a:latin typeface="Corbel" panose="020B0503020204020204" pitchFamily="34" charset="0"/>
              </a:rPr>
              <a:t>RO </a:t>
            </a:r>
            <a:r>
              <a:rPr lang="en-GB" dirty="0" smtClean="0">
                <a:latin typeface="Corbel" panose="020B0503020204020204" pitchFamily="34" charset="0"/>
              </a:rPr>
              <a:t>must be available.</a:t>
            </a:r>
            <a:endParaRPr lang="en-GB" dirty="0">
              <a:latin typeface="Corbel" panose="020B0503020204020204" pitchFamily="34" charset="0"/>
            </a:endParaRPr>
          </a:p>
        </p:txBody>
      </p:sp>
    </p:spTree>
    <p:extLst>
      <p:ext uri="{BB962C8B-B14F-4D97-AF65-F5344CB8AC3E}">
        <p14:creationId xmlns:p14="http://schemas.microsoft.com/office/powerpoint/2010/main" val="4258012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ular Callout 4"/>
          <p:cNvSpPr/>
          <p:nvPr/>
        </p:nvSpPr>
        <p:spPr>
          <a:xfrm>
            <a:off x="132365" y="5926385"/>
            <a:ext cx="2570008" cy="570022"/>
          </a:xfrm>
          <a:prstGeom prst="wedgeRectCallout">
            <a:avLst>
              <a:gd name="adj1" fmla="val -21094"/>
              <a:gd name="adj2" fmla="val -185347"/>
            </a:avLst>
          </a:prstGeom>
          <a:solidFill>
            <a:schemeClr val="bg1">
              <a:lumMod val="65000"/>
            </a:schemeClr>
          </a:solidFill>
          <a:ln>
            <a:solidFill>
              <a:schemeClr val="tx1"/>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lIns="91404" tIns="45704" rIns="91404" bIns="45704" rtlCol="0" anchor="ctr"/>
          <a:lstStyle/>
          <a:p>
            <a:pPr algn="ctr"/>
            <a:endParaRPr lang="en-US" sz="1400" b="1" dirty="0" smtClean="0">
              <a:solidFill>
                <a:schemeClr val="tx1"/>
              </a:solidFill>
              <a:latin typeface="Corbel" panose="020B0503020204020204" pitchFamily="34" charset="0"/>
            </a:endParaRPr>
          </a:p>
          <a:p>
            <a:pPr algn="ctr"/>
            <a:r>
              <a:rPr lang="en-US" sz="1400" b="1" dirty="0" smtClean="0">
                <a:solidFill>
                  <a:schemeClr val="tx1"/>
                </a:solidFill>
                <a:latin typeface="Corbel" panose="020B0503020204020204" pitchFamily="34" charset="0"/>
              </a:rPr>
              <a:t>Minimum information</a:t>
            </a:r>
          </a:p>
          <a:p>
            <a:pPr algn="ctr"/>
            <a:r>
              <a:rPr lang="en-US" sz="1400" b="1" dirty="0" smtClean="0">
                <a:solidFill>
                  <a:schemeClr val="tx1"/>
                </a:solidFill>
                <a:latin typeface="Corbel" panose="020B0503020204020204" pitchFamily="34" charset="0"/>
              </a:rPr>
              <a:t>for one content type</a:t>
            </a:r>
          </a:p>
          <a:p>
            <a:pPr algn="ctr"/>
            <a:endParaRPr lang="en-US" sz="1400" b="1" dirty="0">
              <a:solidFill>
                <a:schemeClr val="tx1"/>
              </a:solidFill>
              <a:latin typeface="Corbel" panose="020B0503020204020204" pitchFamily="34" charset="0"/>
            </a:endParaRPr>
          </a:p>
        </p:txBody>
      </p:sp>
      <p:sp>
        <p:nvSpPr>
          <p:cNvPr id="6" name="Rectangular Callout 5"/>
          <p:cNvSpPr/>
          <p:nvPr/>
        </p:nvSpPr>
        <p:spPr>
          <a:xfrm>
            <a:off x="1397104" y="5077062"/>
            <a:ext cx="1708463" cy="666066"/>
          </a:xfrm>
          <a:prstGeom prst="wedgeRectCallout">
            <a:avLst>
              <a:gd name="adj1" fmla="val -18686"/>
              <a:gd name="adj2" fmla="val -153123"/>
            </a:avLst>
          </a:prstGeom>
          <a:solidFill>
            <a:schemeClr val="bg1">
              <a:lumMod val="65000"/>
            </a:schemeClr>
          </a:solidFill>
          <a:ln>
            <a:solidFill>
              <a:schemeClr val="tx1"/>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lIns="91404" tIns="45704" rIns="91404" bIns="45704" rtlCol="0" anchor="ctr"/>
          <a:lstStyle/>
          <a:p>
            <a:pPr algn="ctr"/>
            <a:r>
              <a:rPr lang="en-US" sz="1400" b="1" dirty="0">
                <a:solidFill>
                  <a:schemeClr val="tx1"/>
                </a:solidFill>
                <a:latin typeface="Corbel" panose="020B0503020204020204" pitchFamily="34" charset="0"/>
              </a:rPr>
              <a:t>Common properties</a:t>
            </a:r>
          </a:p>
          <a:p>
            <a:pPr algn="ctr"/>
            <a:r>
              <a:rPr lang="en-US" sz="1400" b="1" dirty="0">
                <a:solidFill>
                  <a:schemeClr val="tx1"/>
                </a:solidFill>
                <a:latin typeface="Corbel" panose="020B0503020204020204" pitchFamily="34" charset="0"/>
              </a:rPr>
              <a:t>among content types</a:t>
            </a:r>
          </a:p>
        </p:txBody>
      </p:sp>
      <p:sp>
        <p:nvSpPr>
          <p:cNvPr id="11" name="Title 1"/>
          <p:cNvSpPr>
            <a:spLocks noGrp="1"/>
          </p:cNvSpPr>
          <p:nvPr>
            <p:ph type="title"/>
          </p:nvPr>
        </p:nvSpPr>
        <p:spPr>
          <a:xfrm>
            <a:off x="1547664" y="274638"/>
            <a:ext cx="7139136" cy="1143000"/>
          </a:xfrm>
        </p:spPr>
        <p:txBody>
          <a:bodyPr/>
          <a:lstStyle/>
          <a:p>
            <a:r>
              <a:rPr lang="en-GB" dirty="0">
                <a:latin typeface="Corbel" panose="020B0503020204020204" pitchFamily="34" charset="0"/>
              </a:rPr>
              <a:t>Manifest </a:t>
            </a:r>
            <a:r>
              <a:rPr lang="en-GB" dirty="0" smtClean="0">
                <a:latin typeface="Corbel" panose="020B0503020204020204" pitchFamily="34" charset="0"/>
              </a:rPr>
              <a:t>Description: Profiles</a:t>
            </a:r>
            <a:endParaRPr lang="en-GB" dirty="0">
              <a:latin typeface="Corbel" panose="020B0503020204020204" pitchFamily="34" charset="0"/>
            </a:endParaRPr>
          </a:p>
        </p:txBody>
      </p:sp>
      <p:grpSp>
        <p:nvGrpSpPr>
          <p:cNvPr id="12" name="Group 11"/>
          <p:cNvGrpSpPr/>
          <p:nvPr/>
        </p:nvGrpSpPr>
        <p:grpSpPr>
          <a:xfrm>
            <a:off x="132365" y="135133"/>
            <a:ext cx="1250276" cy="1540414"/>
            <a:chOff x="418855" y="1491509"/>
            <a:chExt cx="1444669" cy="1712684"/>
          </a:xfrm>
        </p:grpSpPr>
        <p:pic>
          <p:nvPicPr>
            <p:cNvPr id="13" name="Picture 12"/>
            <p:cNvPicPr>
              <a:picLocks noChangeAspect="1"/>
            </p:cNvPicPr>
            <p:nvPr/>
          </p:nvPicPr>
          <p:blipFill>
            <a:blip r:embed="rId3"/>
            <a:stretch>
              <a:fillRect/>
            </a:stretch>
          </p:blipFill>
          <p:spPr>
            <a:xfrm>
              <a:off x="418855" y="1491509"/>
              <a:ext cx="1444669" cy="1712684"/>
            </a:xfrm>
            <a:prstGeom prst="rect">
              <a:avLst/>
            </a:prstGeom>
          </p:spPr>
        </p:pic>
        <p:sp>
          <p:nvSpPr>
            <p:cNvPr id="14" name="TextBox 13"/>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15" name="Rectangle 14"/>
          <p:cNvSpPr/>
          <p:nvPr/>
        </p:nvSpPr>
        <p:spPr>
          <a:xfrm>
            <a:off x="3984228" y="1434300"/>
            <a:ext cx="4887877" cy="461665"/>
          </a:xfrm>
          <a:prstGeom prst="rect">
            <a:avLst/>
          </a:prstGeom>
        </p:spPr>
        <p:txBody>
          <a:bodyPr wrap="none">
            <a:spAutoFit/>
          </a:bodyPr>
          <a:lstStyle/>
          <a:p>
            <a:r>
              <a:rPr lang="en-GB" sz="2400" dirty="0">
                <a:latin typeface="Corbel" panose="020B0503020204020204" pitchFamily="34" charset="0"/>
              </a:rPr>
              <a:t>Minim model for defining checklists</a:t>
            </a:r>
          </a:p>
        </p:txBody>
      </p:sp>
      <p:pic>
        <p:nvPicPr>
          <p:cNvPr id="11267" name="Picture 3" descr="https://raw.githubusercontent.com/wf4ever/ro-manager/master/Minim/Figures/minim-resul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312" y="1988840"/>
            <a:ext cx="5094793" cy="406076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699792" y="6453336"/>
            <a:ext cx="6624736" cy="400110"/>
          </a:xfrm>
          <a:prstGeom prst="rect">
            <a:avLst/>
          </a:prstGeom>
        </p:spPr>
        <p:txBody>
          <a:bodyPr wrap="square">
            <a:spAutoFit/>
          </a:bodyPr>
          <a:lstStyle/>
          <a:p>
            <a:r>
              <a:rPr lang="en-GB" sz="1000" dirty="0" smtClean="0">
                <a:latin typeface="Corbel" panose="020B0503020204020204" pitchFamily="34" charset="0"/>
              </a:rPr>
              <a:t>Gamble</a:t>
            </a:r>
            <a:r>
              <a:rPr lang="en-GB" sz="1000" dirty="0">
                <a:latin typeface="Corbel" panose="020B0503020204020204" pitchFamily="34" charset="0"/>
              </a:rPr>
              <a:t>, </a:t>
            </a:r>
            <a:r>
              <a:rPr lang="en-GB" sz="1000" dirty="0" smtClean="0">
                <a:latin typeface="Corbel" panose="020B0503020204020204" pitchFamily="34" charset="0"/>
              </a:rPr>
              <a:t>Zhao</a:t>
            </a:r>
            <a:r>
              <a:rPr lang="en-GB" sz="1000" dirty="0">
                <a:latin typeface="Corbel" panose="020B0503020204020204" pitchFamily="34" charset="0"/>
              </a:rPr>
              <a:t>, </a:t>
            </a:r>
            <a:r>
              <a:rPr lang="en-GB" sz="1000" dirty="0" err="1" smtClean="0">
                <a:latin typeface="Corbel" panose="020B0503020204020204" pitchFamily="34" charset="0"/>
              </a:rPr>
              <a:t>Klyne</a:t>
            </a:r>
            <a:r>
              <a:rPr lang="en-GB" sz="1000" dirty="0">
                <a:latin typeface="Corbel" panose="020B0503020204020204" pitchFamily="34" charset="0"/>
              </a:rPr>
              <a:t>, </a:t>
            </a:r>
            <a:r>
              <a:rPr lang="en-GB" sz="1000" dirty="0" smtClean="0">
                <a:latin typeface="Corbel" panose="020B0503020204020204" pitchFamily="34" charset="0"/>
              </a:rPr>
              <a:t>Goble</a:t>
            </a:r>
            <a:r>
              <a:rPr lang="en-GB" sz="1000" dirty="0">
                <a:latin typeface="Corbel" panose="020B0503020204020204" pitchFamily="34" charset="0"/>
              </a:rPr>
              <a:t>. "MIM: A Minimum Information Model Vocabulary and Framework for Scientific Linked Data", IEEE </a:t>
            </a:r>
            <a:r>
              <a:rPr lang="en-GB" sz="1000" dirty="0" err="1">
                <a:latin typeface="Corbel" panose="020B0503020204020204" pitchFamily="34" charset="0"/>
              </a:rPr>
              <a:t>eScience</a:t>
            </a:r>
            <a:r>
              <a:rPr lang="en-GB" sz="1000" dirty="0">
                <a:latin typeface="Corbel" panose="020B0503020204020204" pitchFamily="34" charset="0"/>
              </a:rPr>
              <a:t> 2012 Chicago, USA October, 2012</a:t>
            </a:r>
            <a:r>
              <a:rPr lang="en-GB" sz="1000" dirty="0" smtClean="0">
                <a:latin typeface="Corbel" panose="020B0503020204020204" pitchFamily="34" charset="0"/>
              </a:rPr>
              <a:t>), </a:t>
            </a:r>
            <a:r>
              <a:rPr lang="en-GB" sz="1000" dirty="0" smtClean="0">
                <a:latin typeface="Corbel" panose="020B0503020204020204" pitchFamily="34" charset="0"/>
                <a:hlinkClick r:id="rId5"/>
              </a:rPr>
              <a:t>http</a:t>
            </a:r>
            <a:r>
              <a:rPr lang="en-GB" sz="1000" dirty="0">
                <a:latin typeface="Corbel" panose="020B0503020204020204" pitchFamily="34" charset="0"/>
                <a:hlinkClick r:id="rId5"/>
              </a:rPr>
              <a:t>://dx.doi.org/10.1109/eScience.2012.6404489</a:t>
            </a:r>
            <a:r>
              <a:rPr lang="en-GB" sz="1000" dirty="0">
                <a:latin typeface="Corbel" panose="020B0503020204020204" pitchFamily="34" charset="0"/>
              </a:rPr>
              <a:t> </a:t>
            </a:r>
          </a:p>
        </p:txBody>
      </p:sp>
      <p:sp>
        <p:nvSpPr>
          <p:cNvPr id="18" name="Rectangle 17"/>
          <p:cNvSpPr/>
          <p:nvPr/>
        </p:nvSpPr>
        <p:spPr>
          <a:xfrm>
            <a:off x="4355976" y="5589240"/>
            <a:ext cx="2682722" cy="307777"/>
          </a:xfrm>
          <a:prstGeom prst="rect">
            <a:avLst/>
          </a:prstGeom>
        </p:spPr>
        <p:txBody>
          <a:bodyPr wrap="none">
            <a:spAutoFit/>
          </a:bodyPr>
          <a:lstStyle/>
          <a:p>
            <a:r>
              <a:rPr lang="en-GB" sz="1400" dirty="0">
                <a:latin typeface="Corbel" panose="020B0503020204020204" pitchFamily="34" charset="0"/>
              </a:rPr>
              <a:t>http://purl.org/minim/description</a:t>
            </a:r>
          </a:p>
        </p:txBody>
      </p:sp>
      <p:pic>
        <p:nvPicPr>
          <p:cNvPr id="1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700" y="1988840"/>
            <a:ext cx="2665987" cy="2509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0710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56" t="2437" r="-950"/>
          <a:stretch/>
        </p:blipFill>
        <p:spPr bwMode="auto">
          <a:xfrm>
            <a:off x="304799" y="1525265"/>
            <a:ext cx="6038927" cy="316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http://www.rohub.org/portal/images/ROhub_logo_.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300167"/>
            <a:ext cx="2254853" cy="82330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107504" y="418654"/>
            <a:ext cx="8928992" cy="634082"/>
          </a:xfrm>
        </p:spPr>
        <p:txBody>
          <a:bodyPr>
            <a:normAutofit fontScale="90000"/>
          </a:bodyPr>
          <a:lstStyle/>
          <a:p>
            <a:r>
              <a:rPr lang="en-GB" dirty="0" smtClean="0">
                <a:latin typeface="Corbel" panose="020B0503020204020204" pitchFamily="34" charset="0"/>
              </a:rPr>
              <a:t>Validation and Monitoring Tools</a:t>
            </a:r>
            <a:br>
              <a:rPr lang="en-GB" dirty="0" smtClean="0">
                <a:latin typeface="Corbel" panose="020B0503020204020204" pitchFamily="34" charset="0"/>
              </a:rPr>
            </a:br>
            <a:r>
              <a:rPr lang="en-GB" sz="2700" dirty="0" smtClean="0">
                <a:latin typeface="Corbel" panose="020B0503020204020204" pitchFamily="34" charset="0"/>
              </a:rPr>
              <a:t>rich RDF-based generated from the workflow systems</a:t>
            </a:r>
            <a:endParaRPr lang="en-GB" sz="2700" dirty="0">
              <a:latin typeface="Corbel" panose="020B0503020204020204" pitchFamily="34" charset="0"/>
            </a:endParaRPr>
          </a:p>
        </p:txBody>
      </p:sp>
      <p:pic>
        <p:nvPicPr>
          <p:cNvPr id="143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3621547"/>
            <a:ext cx="5472608" cy="2975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36969" t="34014" r="11970" b="13069"/>
          <a:stretch/>
        </p:blipFill>
        <p:spPr bwMode="auto">
          <a:xfrm>
            <a:off x="4283968" y="2639900"/>
            <a:ext cx="5904656" cy="344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19872" y="6236146"/>
            <a:ext cx="5870774" cy="523220"/>
          </a:xfrm>
          <a:prstGeom prst="rect">
            <a:avLst/>
          </a:prstGeom>
          <a:noFill/>
        </p:spPr>
        <p:txBody>
          <a:bodyPr wrap="none" rtlCol="0">
            <a:spAutoFit/>
          </a:bodyPr>
          <a:lstStyle/>
          <a:p>
            <a:r>
              <a:rPr lang="en-GB" sz="2800" dirty="0" smtClean="0">
                <a:latin typeface="Corbel" panose="020B0503020204020204" pitchFamily="34" charset="0"/>
              </a:rPr>
              <a:t>Bespoke tooling, SPIN-based checking</a:t>
            </a:r>
            <a:endParaRPr lang="en-GB" sz="2800" dirty="0">
              <a:latin typeface="Corbel" panose="020B0503020204020204" pitchFamily="34" charset="0"/>
            </a:endParaRPr>
          </a:p>
        </p:txBody>
      </p:sp>
    </p:spTree>
    <p:extLst>
      <p:ext uri="{BB962C8B-B14F-4D97-AF65-F5344CB8AC3E}">
        <p14:creationId xmlns:p14="http://schemas.microsoft.com/office/powerpoint/2010/main" val="10959277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507288" cy="1143000"/>
          </a:xfrm>
        </p:spPr>
        <p:txBody>
          <a:bodyPr>
            <a:noAutofit/>
          </a:bodyPr>
          <a:lstStyle/>
          <a:p>
            <a:r>
              <a:rPr lang="en-GB" sz="2800" dirty="0" smtClean="0">
                <a:latin typeface="Corbel" panose="020B0503020204020204" pitchFamily="34" charset="0"/>
              </a:rPr>
              <a:t>How can we express the Syntax and Semantics of Profiles to make </a:t>
            </a:r>
            <a:r>
              <a:rPr lang="en-GB" sz="2800" u="sng" dirty="0" smtClean="0">
                <a:latin typeface="Corbel" panose="020B0503020204020204" pitchFamily="34" charset="0"/>
              </a:rPr>
              <a:t>generic</a:t>
            </a:r>
            <a:r>
              <a:rPr lang="en-GB" sz="2800" dirty="0" smtClean="0">
                <a:latin typeface="Corbel" panose="020B0503020204020204" pitchFamily="34" charset="0"/>
              </a:rPr>
              <a:t> tools?</a:t>
            </a:r>
            <a:endParaRPr lang="en-GB" sz="2800" dirty="0">
              <a:latin typeface="Corbel" panose="020B0503020204020204" pitchFamily="34" charset="0"/>
            </a:endParaRPr>
          </a:p>
        </p:txBody>
      </p:sp>
      <p:sp>
        <p:nvSpPr>
          <p:cNvPr id="27" name="Content Placeholder 26"/>
          <p:cNvSpPr>
            <a:spLocks noGrp="1"/>
          </p:cNvSpPr>
          <p:nvPr>
            <p:ph idx="1"/>
          </p:nvPr>
        </p:nvSpPr>
        <p:spPr>
          <a:xfrm>
            <a:off x="-36512" y="1196752"/>
            <a:ext cx="9500278" cy="1008112"/>
          </a:xfrm>
        </p:spPr>
        <p:txBody>
          <a:bodyPr>
            <a:normAutofit fontScale="62500" lnSpcReduction="20000"/>
          </a:bodyPr>
          <a:lstStyle/>
          <a:p>
            <a:r>
              <a:rPr lang="en-GB" dirty="0">
                <a:latin typeface="Corbel" panose="020B0503020204020204" pitchFamily="34" charset="0"/>
              </a:rPr>
              <a:t>Use </a:t>
            </a:r>
            <a:r>
              <a:rPr lang="en-GB" dirty="0">
                <a:solidFill>
                  <a:srgbClr val="FF0000"/>
                </a:solidFill>
                <a:latin typeface="Corbel" panose="020B0503020204020204" pitchFamily="34" charset="0"/>
              </a:rPr>
              <a:t>RDF shapes (</a:t>
            </a:r>
            <a:r>
              <a:rPr lang="en-GB" i="1" dirty="0">
                <a:solidFill>
                  <a:srgbClr val="FF0000"/>
                </a:solidFill>
                <a:latin typeface="Corbel" panose="020B0503020204020204" pitchFamily="34" charset="0"/>
              </a:rPr>
              <a:t>SHACL, </a:t>
            </a:r>
            <a:r>
              <a:rPr lang="en-GB" i="1" dirty="0" err="1">
                <a:solidFill>
                  <a:srgbClr val="FF0000"/>
                </a:solidFill>
                <a:latin typeface="Corbel" panose="020B0503020204020204" pitchFamily="34" charset="0"/>
              </a:rPr>
              <a:t>ShEx</a:t>
            </a:r>
            <a:r>
              <a:rPr lang="en-GB" dirty="0">
                <a:solidFill>
                  <a:srgbClr val="FF0000"/>
                </a:solidFill>
                <a:latin typeface="Corbel" panose="020B0503020204020204" pitchFamily="34" charset="0"/>
              </a:rPr>
              <a:t>)</a:t>
            </a:r>
            <a:r>
              <a:rPr lang="en-GB" dirty="0">
                <a:latin typeface="Corbel" panose="020B0503020204020204" pitchFamily="34" charset="0"/>
              </a:rPr>
              <a:t> to capture </a:t>
            </a:r>
            <a:r>
              <a:rPr lang="en-GB" b="1" dirty="0">
                <a:latin typeface="Corbel" panose="020B0503020204020204" pitchFamily="34" charset="0"/>
              </a:rPr>
              <a:t>requirements</a:t>
            </a:r>
            <a:r>
              <a:rPr lang="en-GB" dirty="0">
                <a:latin typeface="Corbel" panose="020B0503020204020204" pitchFamily="34" charset="0"/>
              </a:rPr>
              <a:t> </a:t>
            </a:r>
            <a:r>
              <a:rPr lang="en-GB" dirty="0" smtClean="0">
                <a:latin typeface="Corbel" panose="020B0503020204020204" pitchFamily="34" charset="0"/>
              </a:rPr>
              <a:t>&amp; consumer </a:t>
            </a:r>
            <a:r>
              <a:rPr lang="en-GB" b="1" dirty="0">
                <a:latin typeface="Corbel" panose="020B0503020204020204" pitchFamily="34" charset="0"/>
              </a:rPr>
              <a:t>expectations</a:t>
            </a:r>
          </a:p>
          <a:p>
            <a:r>
              <a:rPr lang="en-GB" dirty="0">
                <a:latin typeface="Corbel" panose="020B0503020204020204" pitchFamily="34" charset="0"/>
              </a:rPr>
              <a:t>Validate  </a:t>
            </a:r>
            <a:r>
              <a:rPr lang="en-GB" dirty="0" smtClean="0">
                <a:latin typeface="Corbel" panose="020B0503020204020204" pitchFamily="34" charset="0"/>
              </a:rPr>
              <a:t>profile </a:t>
            </a:r>
            <a:r>
              <a:rPr lang="en-GB" dirty="0">
                <a:latin typeface="Corbel" panose="020B0503020204020204" pitchFamily="34" charset="0"/>
              </a:rPr>
              <a:t>using a </a:t>
            </a:r>
            <a:r>
              <a:rPr lang="en-GB" dirty="0" err="1">
                <a:latin typeface="Corbel" panose="020B0503020204020204" pitchFamily="34" charset="0"/>
              </a:rPr>
              <a:t>ShEx</a:t>
            </a:r>
            <a:r>
              <a:rPr lang="en-GB" dirty="0">
                <a:latin typeface="Corbel" panose="020B0503020204020204" pitchFamily="34" charset="0"/>
              </a:rPr>
              <a:t> schema and off-the-shelf validators (e.g. </a:t>
            </a:r>
            <a:r>
              <a:rPr lang="en-GB" dirty="0" err="1">
                <a:latin typeface="Corbel" panose="020B0503020204020204" pitchFamily="34" charset="0"/>
              </a:rPr>
              <a:t>Validata</a:t>
            </a:r>
            <a:r>
              <a:rPr lang="en-GB" dirty="0" smtClean="0">
                <a:latin typeface="Corbel" panose="020B0503020204020204" pitchFamily="34" charset="0"/>
              </a:rPr>
              <a:t>)</a:t>
            </a:r>
            <a:endParaRPr lang="en-GB" dirty="0">
              <a:latin typeface="Corbel" panose="020B0503020204020204" pitchFamily="34" charset="0"/>
            </a:endParaRPr>
          </a:p>
        </p:txBody>
      </p:sp>
      <p:sp>
        <p:nvSpPr>
          <p:cNvPr id="28" name="Rectangle 27"/>
          <p:cNvSpPr/>
          <p:nvPr/>
        </p:nvSpPr>
        <p:spPr>
          <a:xfrm>
            <a:off x="323528" y="5787261"/>
            <a:ext cx="3123404" cy="954107"/>
          </a:xfrm>
          <a:prstGeom prst="rect">
            <a:avLst/>
          </a:prstGeom>
          <a:ln>
            <a:noFill/>
          </a:ln>
        </p:spPr>
        <p:txBody>
          <a:bodyPr wrap="square">
            <a:spAutoFit/>
          </a:bodyPr>
          <a:lstStyle/>
          <a:p>
            <a:r>
              <a:rPr lang="en-GB" sz="2000" dirty="0">
                <a:latin typeface="Corbel" panose="020B0503020204020204" pitchFamily="34" charset="0"/>
              </a:rPr>
              <a:t>Manifest construction</a:t>
            </a:r>
          </a:p>
          <a:p>
            <a:pPr marL="285750" indent="-285750">
              <a:buFont typeface="Wingdings" panose="05000000000000000000" pitchFamily="2" charset="2"/>
              <a:buChar char="ü"/>
            </a:pPr>
            <a:r>
              <a:rPr lang="en-GB" dirty="0">
                <a:latin typeface="Corbel" panose="020B0503020204020204" pitchFamily="34" charset="0"/>
              </a:rPr>
              <a:t>Check cross-reference constraints on </a:t>
            </a:r>
            <a:r>
              <a:rPr lang="en-GB" dirty="0" smtClean="0">
                <a:latin typeface="Corbel" panose="020B0503020204020204" pitchFamily="34" charset="0"/>
              </a:rPr>
              <a:t>identifiers</a:t>
            </a:r>
            <a:endParaRPr lang="en-GB" dirty="0">
              <a:latin typeface="Corbel" panose="020B0503020204020204" pitchFamily="34" charset="0"/>
            </a:endParaRPr>
          </a:p>
        </p:txBody>
      </p:sp>
      <p:sp>
        <p:nvSpPr>
          <p:cNvPr id="30" name="Rectangle 29"/>
          <p:cNvSpPr/>
          <p:nvPr/>
        </p:nvSpPr>
        <p:spPr>
          <a:xfrm>
            <a:off x="3248796" y="6077034"/>
            <a:ext cx="3123404" cy="646331"/>
          </a:xfrm>
          <a:prstGeom prst="rect">
            <a:avLst/>
          </a:prstGeom>
          <a:ln>
            <a:noFill/>
          </a:ln>
        </p:spPr>
        <p:txBody>
          <a:bodyPr wrap="square">
            <a:spAutoFit/>
          </a:bodyPr>
          <a:lstStyle/>
          <a:p>
            <a:pPr marL="285750" indent="-285750">
              <a:buFont typeface="Wingdings" panose="05000000000000000000" pitchFamily="2" charset="2"/>
              <a:buChar char="ü"/>
            </a:pPr>
            <a:r>
              <a:rPr lang="en-GB" dirty="0" smtClean="0">
                <a:latin typeface="Corbel" panose="020B0503020204020204" pitchFamily="34" charset="0"/>
              </a:rPr>
              <a:t>Check </a:t>
            </a:r>
            <a:r>
              <a:rPr lang="en-GB" dirty="0">
                <a:latin typeface="Corbel" panose="020B0503020204020204" pitchFamily="34" charset="0"/>
              </a:rPr>
              <a:t>URI patterns, e.g. </a:t>
            </a:r>
            <a:r>
              <a:rPr lang="en-GB" i="1" dirty="0">
                <a:latin typeface="Corbel" panose="020B0503020204020204" pitchFamily="34" charset="0"/>
              </a:rPr>
              <a:t>“starts with </a:t>
            </a:r>
            <a:r>
              <a:rPr lang="en-GB" i="1" dirty="0" smtClean="0">
                <a:latin typeface="Corbel" panose="020B0503020204020204" pitchFamily="34" charset="0"/>
              </a:rPr>
              <a:t>/”</a:t>
            </a:r>
            <a:endParaRPr lang="en-GB" i="1" dirty="0">
              <a:latin typeface="Corbel" panose="020B0503020204020204" pitchFamily="34" charset="0"/>
            </a:endParaRPr>
          </a:p>
        </p:txBody>
      </p:sp>
      <p:sp>
        <p:nvSpPr>
          <p:cNvPr id="31" name="Rectangle 30"/>
          <p:cNvSpPr/>
          <p:nvPr/>
        </p:nvSpPr>
        <p:spPr>
          <a:xfrm>
            <a:off x="6084168" y="6101960"/>
            <a:ext cx="3123404" cy="369332"/>
          </a:xfrm>
          <a:prstGeom prst="rect">
            <a:avLst/>
          </a:prstGeom>
          <a:ln>
            <a:noFill/>
          </a:ln>
        </p:spPr>
        <p:txBody>
          <a:bodyPr wrap="square">
            <a:spAutoFit/>
          </a:bodyPr>
          <a:lstStyle/>
          <a:p>
            <a:pPr marL="285750" indent="-285750">
              <a:buFont typeface="Wingdings" panose="05000000000000000000" pitchFamily="2" charset="2"/>
              <a:buChar char="ü"/>
            </a:pPr>
            <a:r>
              <a:rPr lang="en-GB" dirty="0" smtClean="0">
                <a:latin typeface="Corbel" panose="020B0503020204020204" pitchFamily="34" charset="0"/>
              </a:rPr>
              <a:t>Check </a:t>
            </a:r>
            <a:r>
              <a:rPr lang="en-GB" dirty="0">
                <a:latin typeface="Corbel" panose="020B0503020204020204" pitchFamily="34" charset="0"/>
              </a:rPr>
              <a:t>JSON Structure</a:t>
            </a:r>
            <a:endParaRPr lang="en-GB" dirty="0">
              <a:latin typeface="Corbel" panose="020B0503020204020204" pitchFamily="34" charset="0"/>
            </a:endParaRPr>
          </a:p>
        </p:txBody>
      </p:sp>
      <p:sp>
        <p:nvSpPr>
          <p:cNvPr id="32" name="Rectangle 31"/>
          <p:cNvSpPr/>
          <p:nvPr/>
        </p:nvSpPr>
        <p:spPr>
          <a:xfrm>
            <a:off x="299795" y="2749950"/>
            <a:ext cx="1895941" cy="1631216"/>
          </a:xfrm>
          <a:prstGeom prst="rect">
            <a:avLst/>
          </a:prstGeom>
          <a:ln>
            <a:noFill/>
          </a:ln>
        </p:spPr>
        <p:txBody>
          <a:bodyPr wrap="square">
            <a:spAutoFit/>
          </a:bodyPr>
          <a:lstStyle/>
          <a:p>
            <a:r>
              <a:rPr lang="en-GB" sz="2000" dirty="0" smtClean="0">
                <a:latin typeface="Corbel" panose="020B0503020204020204" pitchFamily="34" charset="0"/>
              </a:rPr>
              <a:t>Different levels:</a:t>
            </a:r>
          </a:p>
          <a:p>
            <a:r>
              <a:rPr lang="en-GB" sz="2000" dirty="0" smtClean="0">
                <a:latin typeface="Corbel" panose="020B0503020204020204" pitchFamily="34" charset="0"/>
              </a:rPr>
              <a:t>from </a:t>
            </a:r>
          </a:p>
          <a:p>
            <a:r>
              <a:rPr lang="en-GB" sz="2000" dirty="0" smtClean="0">
                <a:latin typeface="Corbel" panose="020B0503020204020204" pitchFamily="34" charset="0"/>
              </a:rPr>
              <a:t>Whole studies to </a:t>
            </a:r>
          </a:p>
          <a:p>
            <a:r>
              <a:rPr lang="en-GB" sz="2000" dirty="0" smtClean="0">
                <a:latin typeface="Corbel" panose="020B0503020204020204" pitchFamily="34" charset="0"/>
              </a:rPr>
              <a:t>Complex types</a:t>
            </a:r>
            <a:endParaRPr lang="en-GB" dirty="0">
              <a:latin typeface="Corbel" panose="020B0503020204020204" pitchFamily="34" charset="0"/>
            </a:endParaRP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393" y="2201881"/>
            <a:ext cx="6048598" cy="358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91269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5E02FD19-A970-4A09-BF2B-7C693BA1511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81751" y="102026"/>
            <a:ext cx="1487282" cy="1215295"/>
          </a:xfrm>
          <a:prstGeom prst="rect">
            <a:avLst/>
          </a:prstGeom>
        </p:spPr>
      </p:pic>
      <p:pic>
        <p:nvPicPr>
          <p:cNvPr id="5" name="Graphic 4">
            <a:extLst>
              <a:ext uri="{FF2B5EF4-FFF2-40B4-BE49-F238E27FC236}">
                <a16:creationId xmlns:a16="http://schemas.microsoft.com/office/drawing/2014/main" xmlns="" id="{D42D6309-7B5F-496C-A712-9E8C9A71114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161709" y="3492865"/>
            <a:ext cx="1352742" cy="613243"/>
          </a:xfrm>
          <a:prstGeom prst="rect">
            <a:avLst/>
          </a:prstGeom>
        </p:spPr>
      </p:pic>
      <p:grpSp>
        <p:nvGrpSpPr>
          <p:cNvPr id="10" name="Group 9">
            <a:extLst>
              <a:ext uri="{FF2B5EF4-FFF2-40B4-BE49-F238E27FC236}">
                <a16:creationId xmlns:a16="http://schemas.microsoft.com/office/drawing/2014/main" xmlns="" id="{21EE0BC1-FC71-431D-A039-DBF895BC6530}"/>
              </a:ext>
            </a:extLst>
          </p:cNvPr>
          <p:cNvGrpSpPr>
            <a:grpSpLocks noChangeAspect="1"/>
          </p:cNvGrpSpPr>
          <p:nvPr/>
        </p:nvGrpSpPr>
        <p:grpSpPr>
          <a:xfrm>
            <a:off x="4298125" y="127753"/>
            <a:ext cx="2057870" cy="650232"/>
            <a:chOff x="219683" y="2623016"/>
            <a:chExt cx="3296174" cy="781127"/>
          </a:xfrm>
        </p:grpSpPr>
        <p:sp>
          <p:nvSpPr>
            <p:cNvPr id="25" name="Rectangle 24">
              <a:extLst>
                <a:ext uri="{FF2B5EF4-FFF2-40B4-BE49-F238E27FC236}">
                  <a16:creationId xmlns:a16="http://schemas.microsoft.com/office/drawing/2014/main" xmlns="" id="{BDFF4FBA-89A0-40C9-9872-512ED92400E8}"/>
                </a:ext>
              </a:extLst>
            </p:cNvPr>
            <p:cNvSpPr/>
            <p:nvPr/>
          </p:nvSpPr>
          <p:spPr>
            <a:xfrm>
              <a:off x="1000810" y="2702709"/>
              <a:ext cx="2515047" cy="584775"/>
            </a:xfrm>
            <a:prstGeom prst="rect">
              <a:avLst/>
            </a:prstGeom>
          </p:spPr>
          <p:txBody>
            <a:bodyPr vert="horz" wrap="none" anchor="ctr" anchorCtr="0">
              <a:noAutofit/>
            </a:bodyPr>
            <a:lstStyle/>
            <a:p>
              <a:r>
                <a:rPr lang="en-GB" sz="2400" dirty="0"/>
                <a:t>identifiers.org</a:t>
              </a:r>
            </a:p>
          </p:txBody>
        </p:sp>
        <p:pic>
          <p:nvPicPr>
            <p:cNvPr id="7" name="Picture 6">
              <a:extLst>
                <a:ext uri="{FF2B5EF4-FFF2-40B4-BE49-F238E27FC236}">
                  <a16:creationId xmlns:a16="http://schemas.microsoft.com/office/drawing/2014/main" xmlns="" id="{A14CB9DC-7FCD-42BD-B81F-B97390120E10}"/>
                </a:ext>
              </a:extLst>
            </p:cNvPr>
            <p:cNvPicPr>
              <a:picLocks noChangeAspect="1"/>
            </p:cNvPicPr>
            <p:nvPr/>
          </p:nvPicPr>
          <p:blipFill>
            <a:blip r:embed="rId7"/>
            <a:stretch>
              <a:fillRect/>
            </a:stretch>
          </p:blipFill>
          <p:spPr>
            <a:xfrm>
              <a:off x="219683" y="2623016"/>
              <a:ext cx="781127" cy="781127"/>
            </a:xfrm>
            <a:prstGeom prst="rect">
              <a:avLst/>
            </a:prstGeom>
          </p:spPr>
        </p:pic>
      </p:grpSp>
      <p:grpSp>
        <p:nvGrpSpPr>
          <p:cNvPr id="2" name="Group 1">
            <a:extLst>
              <a:ext uri="{FF2B5EF4-FFF2-40B4-BE49-F238E27FC236}">
                <a16:creationId xmlns:a16="http://schemas.microsoft.com/office/drawing/2014/main" xmlns="" id="{63F5A5C1-5D00-46F4-8FF3-8009C528B079}"/>
              </a:ext>
            </a:extLst>
          </p:cNvPr>
          <p:cNvGrpSpPr/>
          <p:nvPr/>
        </p:nvGrpSpPr>
        <p:grpSpPr>
          <a:xfrm>
            <a:off x="340505" y="3088175"/>
            <a:ext cx="877077" cy="1085302"/>
            <a:chOff x="2907232" y="5156723"/>
            <a:chExt cx="1169436" cy="1085302"/>
          </a:xfrm>
        </p:grpSpPr>
        <p:pic>
          <p:nvPicPr>
            <p:cNvPr id="16" name="Graphic 15">
              <a:extLst>
                <a:ext uri="{FF2B5EF4-FFF2-40B4-BE49-F238E27FC236}">
                  <a16:creationId xmlns:a16="http://schemas.microsoft.com/office/drawing/2014/main" xmlns="" id="{1638762E-775C-455C-8E0A-C862D59168B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907232" y="5156723"/>
              <a:ext cx="1017036" cy="932902"/>
            </a:xfrm>
            <a:prstGeom prst="rect">
              <a:avLst/>
            </a:prstGeom>
          </p:spPr>
        </p:pic>
        <p:pic>
          <p:nvPicPr>
            <p:cNvPr id="27" name="Graphic 26">
              <a:extLst>
                <a:ext uri="{FF2B5EF4-FFF2-40B4-BE49-F238E27FC236}">
                  <a16:creationId xmlns:a16="http://schemas.microsoft.com/office/drawing/2014/main" xmlns="" id="{D2394690-15EC-4A7A-AF22-592BECD7568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059632" y="5309123"/>
              <a:ext cx="1017036" cy="932902"/>
            </a:xfrm>
            <a:prstGeom prst="rect">
              <a:avLst/>
            </a:prstGeom>
          </p:spPr>
        </p:pic>
      </p:grpSp>
      <p:pic>
        <p:nvPicPr>
          <p:cNvPr id="18" name="Graphic 17">
            <a:extLst>
              <a:ext uri="{FF2B5EF4-FFF2-40B4-BE49-F238E27FC236}">
                <a16:creationId xmlns:a16="http://schemas.microsoft.com/office/drawing/2014/main" xmlns="" id="{1FA57F34-F0E3-4195-892E-BE9A6B82174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5112" y="1352916"/>
            <a:ext cx="1230683" cy="484671"/>
          </a:xfrm>
          <a:prstGeom prst="rect">
            <a:avLst/>
          </a:prstGeom>
        </p:spPr>
      </p:pic>
      <p:pic>
        <p:nvPicPr>
          <p:cNvPr id="22" name="Picture 21">
            <a:extLst>
              <a:ext uri="{FF2B5EF4-FFF2-40B4-BE49-F238E27FC236}">
                <a16:creationId xmlns:a16="http://schemas.microsoft.com/office/drawing/2014/main" xmlns="" id="{1B90DCB6-10C8-4383-AB3F-10CD9CE24B2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42319" y="4839187"/>
            <a:ext cx="650569" cy="926609"/>
          </a:xfrm>
          <a:prstGeom prst="rect">
            <a:avLst/>
          </a:prstGeom>
        </p:spPr>
      </p:pic>
      <p:grpSp>
        <p:nvGrpSpPr>
          <p:cNvPr id="15" name="Group 14">
            <a:extLst>
              <a:ext uri="{FF2B5EF4-FFF2-40B4-BE49-F238E27FC236}">
                <a16:creationId xmlns:a16="http://schemas.microsoft.com/office/drawing/2014/main" xmlns="" id="{DFF9F37E-006C-4C0D-BDC2-BBA42E18840D}"/>
              </a:ext>
            </a:extLst>
          </p:cNvPr>
          <p:cNvGrpSpPr/>
          <p:nvPr/>
        </p:nvGrpSpPr>
        <p:grpSpPr>
          <a:xfrm>
            <a:off x="4690766" y="4019531"/>
            <a:ext cx="1622164" cy="1769101"/>
            <a:chOff x="7724034" y="4905671"/>
            <a:chExt cx="2162885" cy="1769101"/>
          </a:xfrm>
        </p:grpSpPr>
        <p:pic>
          <p:nvPicPr>
            <p:cNvPr id="1026" name="Picture 2" descr="https://www.w3.org/TR/prov-primer/images/key-concepts.png">
              <a:extLst>
                <a:ext uri="{FF2B5EF4-FFF2-40B4-BE49-F238E27FC236}">
                  <a16:creationId xmlns:a16="http://schemas.microsoft.com/office/drawing/2014/main" xmlns="" id="{08AFFEC4-82E1-41E4-B17A-8CEDDE5F20E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24034" y="4905671"/>
              <a:ext cx="2162885" cy="13363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D08A1E24-72FA-49E7-B5E4-4299CDF36BB5}"/>
                </a:ext>
              </a:extLst>
            </p:cNvPr>
            <p:cNvSpPr txBox="1"/>
            <p:nvPr/>
          </p:nvSpPr>
          <p:spPr>
            <a:xfrm>
              <a:off x="8648605" y="6274662"/>
              <a:ext cx="1023101" cy="400110"/>
            </a:xfrm>
            <a:prstGeom prst="rect">
              <a:avLst/>
            </a:prstGeom>
            <a:noFill/>
          </p:spPr>
          <p:txBody>
            <a:bodyPr wrap="none" rtlCol="0">
              <a:spAutoFit/>
            </a:bodyPr>
            <a:lstStyle/>
            <a:p>
              <a:r>
                <a:rPr lang="en-GB" sz="2000" dirty="0"/>
                <a:t>PROV</a:t>
              </a:r>
            </a:p>
          </p:txBody>
        </p:sp>
        <p:pic>
          <p:nvPicPr>
            <p:cNvPr id="14" name="Graphic 13">
              <a:extLst>
                <a:ext uri="{FF2B5EF4-FFF2-40B4-BE49-F238E27FC236}">
                  <a16:creationId xmlns:a16="http://schemas.microsoft.com/office/drawing/2014/main" xmlns="" id="{FB1C1E7C-156C-4848-834D-D74B074DDA9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029868" y="6217572"/>
              <a:ext cx="685800" cy="457200"/>
            </a:xfrm>
            <a:prstGeom prst="rect">
              <a:avLst/>
            </a:prstGeom>
          </p:spPr>
        </p:pic>
      </p:grpSp>
      <p:grpSp>
        <p:nvGrpSpPr>
          <p:cNvPr id="30" name="Group 29">
            <a:extLst>
              <a:ext uri="{FF2B5EF4-FFF2-40B4-BE49-F238E27FC236}">
                <a16:creationId xmlns:a16="http://schemas.microsoft.com/office/drawing/2014/main" xmlns="" id="{E95DE909-142A-4907-BB0E-FA35FFCF366B}"/>
              </a:ext>
            </a:extLst>
          </p:cNvPr>
          <p:cNvGrpSpPr/>
          <p:nvPr/>
        </p:nvGrpSpPr>
        <p:grpSpPr>
          <a:xfrm>
            <a:off x="5143736" y="905549"/>
            <a:ext cx="2527486" cy="2000742"/>
            <a:chOff x="6648450" y="2372139"/>
            <a:chExt cx="3369981" cy="2000742"/>
          </a:xfrm>
        </p:grpSpPr>
        <p:grpSp>
          <p:nvGrpSpPr>
            <p:cNvPr id="11" name="Group 10">
              <a:extLst>
                <a:ext uri="{FF2B5EF4-FFF2-40B4-BE49-F238E27FC236}">
                  <a16:creationId xmlns:a16="http://schemas.microsoft.com/office/drawing/2014/main" xmlns="" id="{C5C41F7D-BD78-4F35-AEB4-B5379CBF7A99}"/>
                </a:ext>
              </a:extLst>
            </p:cNvPr>
            <p:cNvGrpSpPr/>
            <p:nvPr/>
          </p:nvGrpSpPr>
          <p:grpSpPr>
            <a:xfrm>
              <a:off x="6648450" y="2372139"/>
              <a:ext cx="3369981" cy="2000742"/>
              <a:chOff x="6648450" y="2372139"/>
              <a:chExt cx="3369981" cy="2000742"/>
            </a:xfrm>
          </p:grpSpPr>
          <p:pic>
            <p:nvPicPr>
              <p:cNvPr id="17" name="Picture 16">
                <a:extLst>
                  <a:ext uri="{FF2B5EF4-FFF2-40B4-BE49-F238E27FC236}">
                    <a16:creationId xmlns:a16="http://schemas.microsoft.com/office/drawing/2014/main" xmlns="" id="{8432CD10-494D-4416-83A7-17FF7036F9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48450" y="2372139"/>
                <a:ext cx="1558925" cy="508389"/>
              </a:xfrm>
              <a:prstGeom prst="rect">
                <a:avLst/>
              </a:prstGeom>
            </p:spPr>
          </p:pic>
          <p:pic>
            <p:nvPicPr>
              <p:cNvPr id="36" name="Picture 35">
                <a:extLst>
                  <a:ext uri="{FF2B5EF4-FFF2-40B4-BE49-F238E27FC236}">
                    <a16:creationId xmlns:a16="http://schemas.microsoft.com/office/drawing/2014/main" xmlns="" id="{272EF7FD-0EE7-4944-A916-0B13880A2C35}"/>
                  </a:ext>
                </a:extLst>
              </p:cNvPr>
              <p:cNvPicPr>
                <a:picLocks noChangeAspect="1"/>
              </p:cNvPicPr>
              <p:nvPr/>
            </p:nvPicPr>
            <p:blipFill>
              <a:blip r:embed="rId17"/>
              <a:stretch>
                <a:fillRect/>
              </a:stretch>
            </p:blipFill>
            <p:spPr>
              <a:xfrm>
                <a:off x="7724034" y="2675055"/>
                <a:ext cx="2294397" cy="1697826"/>
              </a:xfrm>
              <a:prstGeom prst="rect">
                <a:avLst/>
              </a:prstGeom>
            </p:spPr>
          </p:pic>
        </p:grpSp>
        <p:pic>
          <p:nvPicPr>
            <p:cNvPr id="23" name="Graphic 22">
              <a:extLst>
                <a:ext uri="{FF2B5EF4-FFF2-40B4-BE49-F238E27FC236}">
                  <a16:creationId xmlns:a16="http://schemas.microsoft.com/office/drawing/2014/main" xmlns="" id="{D44C3F2C-C1FD-4BF3-8B2C-0A4542942E88}"/>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044580" y="2901376"/>
              <a:ext cx="497228" cy="497228"/>
            </a:xfrm>
            <a:prstGeom prst="rect">
              <a:avLst/>
            </a:prstGeom>
          </p:spPr>
        </p:pic>
        <p:sp>
          <p:nvSpPr>
            <p:cNvPr id="24" name="TextBox 23">
              <a:extLst>
                <a:ext uri="{FF2B5EF4-FFF2-40B4-BE49-F238E27FC236}">
                  <a16:creationId xmlns:a16="http://schemas.microsoft.com/office/drawing/2014/main" xmlns="" id="{28E0B96C-749F-4E14-94C8-6AA95EFB1637}"/>
                </a:ext>
              </a:extLst>
            </p:cNvPr>
            <p:cNvSpPr txBox="1"/>
            <p:nvPr/>
          </p:nvSpPr>
          <p:spPr>
            <a:xfrm>
              <a:off x="6984453" y="3398604"/>
              <a:ext cx="887423" cy="369332"/>
            </a:xfrm>
            <a:prstGeom prst="rect">
              <a:avLst/>
            </a:prstGeom>
            <a:noFill/>
          </p:spPr>
          <p:txBody>
            <a:bodyPr wrap="none" rtlCol="0">
              <a:spAutoFit/>
            </a:bodyPr>
            <a:lstStyle/>
            <a:p>
              <a:r>
                <a:rPr lang="en-GB" dirty="0"/>
                <a:t>JSON</a:t>
              </a:r>
            </a:p>
          </p:txBody>
        </p:sp>
      </p:grpSp>
      <p:pic>
        <p:nvPicPr>
          <p:cNvPr id="38" name="Picture 37">
            <a:extLst>
              <a:ext uri="{FF2B5EF4-FFF2-40B4-BE49-F238E27FC236}">
                <a16:creationId xmlns:a16="http://schemas.microsoft.com/office/drawing/2014/main" xmlns="" id="{28057757-BAA3-44A0-9F2D-40F5E91CD5B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1373" y="127754"/>
            <a:ext cx="942173" cy="1120773"/>
          </a:xfrm>
          <a:prstGeom prst="rect">
            <a:avLst/>
          </a:prstGeom>
        </p:spPr>
      </p:pic>
      <p:pic>
        <p:nvPicPr>
          <p:cNvPr id="41" name="Picture 40">
            <a:extLst>
              <a:ext uri="{FF2B5EF4-FFF2-40B4-BE49-F238E27FC236}">
                <a16:creationId xmlns:a16="http://schemas.microsoft.com/office/drawing/2014/main" xmlns="" id="{1D2FC220-2730-4901-990E-AA4BE7CABD45}"/>
              </a:ext>
            </a:extLst>
          </p:cNvPr>
          <p:cNvPicPr>
            <a:picLocks noChangeAspect="1"/>
          </p:cNvPicPr>
          <p:nvPr/>
        </p:nvPicPr>
        <p:blipFill>
          <a:blip r:embed="rId21"/>
          <a:stretch>
            <a:fillRect/>
          </a:stretch>
        </p:blipFill>
        <p:spPr>
          <a:xfrm>
            <a:off x="1929557" y="1581447"/>
            <a:ext cx="1823252" cy="2715290"/>
          </a:xfrm>
          <a:prstGeom prst="rect">
            <a:avLst/>
          </a:prstGeom>
        </p:spPr>
      </p:pic>
      <p:sp>
        <p:nvSpPr>
          <p:cNvPr id="42" name="TextBox 41">
            <a:extLst>
              <a:ext uri="{FF2B5EF4-FFF2-40B4-BE49-F238E27FC236}">
                <a16:creationId xmlns:a16="http://schemas.microsoft.com/office/drawing/2014/main" xmlns="" id="{E3387C81-C330-4A0F-97A7-9329687378C6}"/>
              </a:ext>
            </a:extLst>
          </p:cNvPr>
          <p:cNvSpPr txBox="1"/>
          <p:nvPr/>
        </p:nvSpPr>
        <p:spPr>
          <a:xfrm>
            <a:off x="3193236" y="4484050"/>
            <a:ext cx="1444306" cy="369332"/>
          </a:xfrm>
          <a:prstGeom prst="rect">
            <a:avLst/>
          </a:prstGeom>
          <a:noFill/>
        </p:spPr>
        <p:txBody>
          <a:bodyPr wrap="none" rtlCol="0">
            <a:spAutoFit/>
          </a:bodyPr>
          <a:lstStyle/>
          <a:p>
            <a:r>
              <a:rPr lang="en-GB" dirty="0" err="1"/>
              <a:t>manifest.json</a:t>
            </a:r>
            <a:endParaRPr lang="en-GB" dirty="0"/>
          </a:p>
        </p:txBody>
      </p:sp>
      <p:cxnSp>
        <p:nvCxnSpPr>
          <p:cNvPr id="56" name="Straight Arrow Connector 55">
            <a:extLst>
              <a:ext uri="{FF2B5EF4-FFF2-40B4-BE49-F238E27FC236}">
                <a16:creationId xmlns:a16="http://schemas.microsoft.com/office/drawing/2014/main" xmlns="" id="{456AF127-FCA4-4880-A3FF-89C7057653FA}"/>
              </a:ext>
            </a:extLst>
          </p:cNvPr>
          <p:cNvCxnSpPr>
            <a:cxnSpLocks/>
            <a:endCxn id="38" idx="3"/>
          </p:cNvCxnSpPr>
          <p:nvPr/>
        </p:nvCxnSpPr>
        <p:spPr>
          <a:xfrm flipH="1">
            <a:off x="1153546" y="688140"/>
            <a:ext cx="318894" cy="1"/>
          </a:xfrm>
          <a:prstGeom prst="straightConnector1">
            <a:avLst/>
          </a:prstGeom>
          <a:ln>
            <a:solidFill>
              <a:srgbClr val="B6324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E21BEBD3-B7A5-4C4E-83F7-8DB984ED36C7}"/>
              </a:ext>
            </a:extLst>
          </p:cNvPr>
          <p:cNvCxnSpPr>
            <a:cxnSpLocks/>
          </p:cNvCxnSpPr>
          <p:nvPr/>
        </p:nvCxnSpPr>
        <p:spPr>
          <a:xfrm flipH="1">
            <a:off x="1103284" y="968707"/>
            <a:ext cx="404357" cy="332015"/>
          </a:xfrm>
          <a:prstGeom prst="straightConnector1">
            <a:avLst/>
          </a:prstGeom>
          <a:ln>
            <a:solidFill>
              <a:srgbClr val="B6324F"/>
            </a:solidFill>
            <a:tailEnd type="triangle"/>
          </a:ln>
        </p:spPr>
        <p:style>
          <a:lnRef idx="1">
            <a:schemeClr val="accent1"/>
          </a:lnRef>
          <a:fillRef idx="0">
            <a:schemeClr val="accent1"/>
          </a:fillRef>
          <a:effectRef idx="0">
            <a:schemeClr val="accent1"/>
          </a:effectRef>
          <a:fontRef idx="minor">
            <a:schemeClr val="tx1"/>
          </a:fontRef>
        </p:style>
      </p:cxnSp>
      <p:grpSp>
        <p:nvGrpSpPr>
          <p:cNvPr id="1035" name="Group 1034">
            <a:extLst>
              <a:ext uri="{FF2B5EF4-FFF2-40B4-BE49-F238E27FC236}">
                <a16:creationId xmlns:a16="http://schemas.microsoft.com/office/drawing/2014/main" xmlns="" id="{D00A9721-39C1-4F3C-B86A-FDE0A920C2AB}"/>
              </a:ext>
            </a:extLst>
          </p:cNvPr>
          <p:cNvGrpSpPr/>
          <p:nvPr/>
        </p:nvGrpSpPr>
        <p:grpSpPr>
          <a:xfrm>
            <a:off x="5066587" y="1483307"/>
            <a:ext cx="329150" cy="602360"/>
            <a:chOff x="7889995" y="2727493"/>
            <a:chExt cx="438867" cy="602360"/>
          </a:xfrm>
        </p:grpSpPr>
        <p:cxnSp>
          <p:nvCxnSpPr>
            <p:cNvPr id="66" name="Straight Arrow Connector 65">
              <a:extLst>
                <a:ext uri="{FF2B5EF4-FFF2-40B4-BE49-F238E27FC236}">
                  <a16:creationId xmlns:a16="http://schemas.microsoft.com/office/drawing/2014/main" xmlns="" id="{FB5C2756-2B63-4B2B-8680-60CA78AC230E}"/>
                </a:ext>
              </a:extLst>
            </p:cNvPr>
            <p:cNvCxnSpPr>
              <a:cxnSpLocks/>
            </p:cNvCxnSpPr>
            <p:nvPr/>
          </p:nvCxnSpPr>
          <p:spPr>
            <a:xfrm flipH="1" flipV="1">
              <a:off x="7889995" y="2727493"/>
              <a:ext cx="414840" cy="154603"/>
            </a:xfrm>
            <a:prstGeom prst="straightConnector1">
              <a:avLst/>
            </a:prstGeom>
            <a:ln>
              <a:solidFill>
                <a:srgbClr val="93C949"/>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1CFB7CD7-187E-4850-BCBE-7A88A131D894}"/>
                </a:ext>
              </a:extLst>
            </p:cNvPr>
            <p:cNvCxnSpPr>
              <a:cxnSpLocks/>
            </p:cNvCxnSpPr>
            <p:nvPr/>
          </p:nvCxnSpPr>
          <p:spPr>
            <a:xfrm flipH="1">
              <a:off x="7913594" y="3020121"/>
              <a:ext cx="376856" cy="19429"/>
            </a:xfrm>
            <a:prstGeom prst="straightConnector1">
              <a:avLst/>
            </a:prstGeom>
            <a:ln>
              <a:solidFill>
                <a:srgbClr val="93C949"/>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xmlns="" id="{9D8250A4-8C95-4997-AD55-3654DEE14F12}"/>
                </a:ext>
              </a:extLst>
            </p:cNvPr>
            <p:cNvCxnSpPr>
              <a:cxnSpLocks/>
            </p:cNvCxnSpPr>
            <p:nvPr/>
          </p:nvCxnSpPr>
          <p:spPr>
            <a:xfrm flipH="1">
              <a:off x="7993197" y="3194429"/>
              <a:ext cx="335665" cy="135424"/>
            </a:xfrm>
            <a:prstGeom prst="straightConnector1">
              <a:avLst/>
            </a:prstGeom>
            <a:ln>
              <a:solidFill>
                <a:srgbClr val="93C94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2" name="Group 1031">
            <a:extLst>
              <a:ext uri="{FF2B5EF4-FFF2-40B4-BE49-F238E27FC236}">
                <a16:creationId xmlns:a16="http://schemas.microsoft.com/office/drawing/2014/main" xmlns="" id="{762F2E74-8D0E-42A9-B853-4DD958E3BC17}"/>
              </a:ext>
            </a:extLst>
          </p:cNvPr>
          <p:cNvGrpSpPr/>
          <p:nvPr/>
        </p:nvGrpSpPr>
        <p:grpSpPr>
          <a:xfrm rot="5400000">
            <a:off x="5456472" y="4482791"/>
            <a:ext cx="438867" cy="451770"/>
            <a:chOff x="7348440" y="4407496"/>
            <a:chExt cx="438867" cy="602360"/>
          </a:xfrm>
        </p:grpSpPr>
        <p:cxnSp>
          <p:nvCxnSpPr>
            <p:cNvPr id="75" name="Straight Arrow Connector 74">
              <a:extLst>
                <a:ext uri="{FF2B5EF4-FFF2-40B4-BE49-F238E27FC236}">
                  <a16:creationId xmlns:a16="http://schemas.microsoft.com/office/drawing/2014/main" xmlns="" id="{AE9C145A-1C82-45F0-A437-BF05009C69E9}"/>
                </a:ext>
              </a:extLst>
            </p:cNvPr>
            <p:cNvCxnSpPr>
              <a:cxnSpLocks/>
            </p:cNvCxnSpPr>
            <p:nvPr/>
          </p:nvCxnSpPr>
          <p:spPr>
            <a:xfrm flipH="1" flipV="1">
              <a:off x="7348440" y="4407496"/>
              <a:ext cx="414840" cy="154603"/>
            </a:xfrm>
            <a:prstGeom prst="straightConnector1">
              <a:avLst/>
            </a:prstGeom>
            <a:ln>
              <a:solidFill>
                <a:srgbClr val="2A75A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xmlns="" id="{CB142E0B-81AA-4537-859A-1D9FD01BE25D}"/>
                </a:ext>
              </a:extLst>
            </p:cNvPr>
            <p:cNvCxnSpPr>
              <a:cxnSpLocks/>
            </p:cNvCxnSpPr>
            <p:nvPr/>
          </p:nvCxnSpPr>
          <p:spPr>
            <a:xfrm flipH="1">
              <a:off x="7372039" y="4700124"/>
              <a:ext cx="376856" cy="19429"/>
            </a:xfrm>
            <a:prstGeom prst="straightConnector1">
              <a:avLst/>
            </a:prstGeom>
            <a:ln>
              <a:solidFill>
                <a:srgbClr val="2A75AC"/>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xmlns="" id="{9279F4E6-AD7E-4F7A-8E3F-72136D541DBB}"/>
                </a:ext>
              </a:extLst>
            </p:cNvPr>
            <p:cNvCxnSpPr>
              <a:cxnSpLocks/>
            </p:cNvCxnSpPr>
            <p:nvPr/>
          </p:nvCxnSpPr>
          <p:spPr>
            <a:xfrm flipH="1">
              <a:off x="7451642" y="4874432"/>
              <a:ext cx="335665" cy="135424"/>
            </a:xfrm>
            <a:prstGeom prst="straightConnector1">
              <a:avLst/>
            </a:prstGeom>
            <a:ln>
              <a:solidFill>
                <a:srgbClr val="2A75AC"/>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Straight Arrow Connector 82">
            <a:extLst>
              <a:ext uri="{FF2B5EF4-FFF2-40B4-BE49-F238E27FC236}">
                <a16:creationId xmlns:a16="http://schemas.microsoft.com/office/drawing/2014/main" xmlns="" id="{3851A796-1D61-4B4A-B240-5FE84A9F1897}"/>
              </a:ext>
            </a:extLst>
          </p:cNvPr>
          <p:cNvCxnSpPr>
            <a:cxnSpLocks/>
          </p:cNvCxnSpPr>
          <p:nvPr/>
        </p:nvCxnSpPr>
        <p:spPr>
          <a:xfrm flipH="1">
            <a:off x="1037382" y="1844170"/>
            <a:ext cx="440662" cy="1095801"/>
          </a:xfrm>
          <a:prstGeom prst="straightConnector1">
            <a:avLst/>
          </a:prstGeom>
          <a:ln>
            <a:solidFill>
              <a:srgbClr val="B6324F"/>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xmlns="" id="{E298D9F9-D8AF-43BD-A8D2-A4C00D637FA5}"/>
              </a:ext>
            </a:extLst>
          </p:cNvPr>
          <p:cNvGrpSpPr/>
          <p:nvPr/>
        </p:nvGrpSpPr>
        <p:grpSpPr>
          <a:xfrm>
            <a:off x="1239952" y="777987"/>
            <a:ext cx="4847893" cy="3498470"/>
            <a:chOff x="1653269" y="777985"/>
            <a:chExt cx="7733799" cy="4375529"/>
          </a:xfrm>
        </p:grpSpPr>
        <p:grpSp>
          <p:nvGrpSpPr>
            <p:cNvPr id="1047" name="Group 1046">
              <a:extLst>
                <a:ext uri="{FF2B5EF4-FFF2-40B4-BE49-F238E27FC236}">
                  <a16:creationId xmlns:a16="http://schemas.microsoft.com/office/drawing/2014/main" xmlns="" id="{B88A1DC0-B008-44FB-BC02-20F60E2D01EE}"/>
                </a:ext>
              </a:extLst>
            </p:cNvPr>
            <p:cNvGrpSpPr/>
            <p:nvPr/>
          </p:nvGrpSpPr>
          <p:grpSpPr>
            <a:xfrm>
              <a:off x="1653269" y="777985"/>
              <a:ext cx="7733799" cy="4375529"/>
              <a:chOff x="1653269" y="777985"/>
              <a:chExt cx="7733799" cy="4375529"/>
            </a:xfrm>
          </p:grpSpPr>
          <p:cxnSp>
            <p:nvCxnSpPr>
              <p:cNvPr id="44" name="Straight Arrow Connector 43">
                <a:extLst>
                  <a:ext uri="{FF2B5EF4-FFF2-40B4-BE49-F238E27FC236}">
                    <a16:creationId xmlns:a16="http://schemas.microsoft.com/office/drawing/2014/main" xmlns="" id="{E0FF6DB1-701F-4252-9374-0F6A6447AEF4}"/>
                  </a:ext>
                </a:extLst>
              </p:cNvPr>
              <p:cNvCxnSpPr>
                <a:cxnSpLocks/>
              </p:cNvCxnSpPr>
              <p:nvPr/>
            </p:nvCxnSpPr>
            <p:spPr>
              <a:xfrm flipV="1">
                <a:off x="5603870" y="1360304"/>
                <a:ext cx="2265184" cy="47728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9C1625D1-6075-4198-BA46-AD7F8BAFD6EF}"/>
                  </a:ext>
                </a:extLst>
              </p:cNvPr>
              <p:cNvCxnSpPr>
                <a:cxnSpLocks/>
              </p:cNvCxnSpPr>
              <p:nvPr/>
            </p:nvCxnSpPr>
            <p:spPr>
              <a:xfrm>
                <a:off x="5662007" y="4173477"/>
                <a:ext cx="1211702" cy="98003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AB7CD76E-EBE5-4360-8665-A769C42EDAE4}"/>
                  </a:ext>
                </a:extLst>
              </p:cNvPr>
              <p:cNvCxnSpPr>
                <a:cxnSpLocks/>
              </p:cNvCxnSpPr>
              <p:nvPr/>
            </p:nvCxnSpPr>
            <p:spPr>
              <a:xfrm>
                <a:off x="5662007" y="3491449"/>
                <a:ext cx="3725061" cy="91222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8097CAAF-3AD8-4668-A840-408294BC4768}"/>
                  </a:ext>
                </a:extLst>
              </p:cNvPr>
              <p:cNvCxnSpPr>
                <a:cxnSpLocks/>
              </p:cNvCxnSpPr>
              <p:nvPr/>
            </p:nvCxnSpPr>
            <p:spPr>
              <a:xfrm flipV="1">
                <a:off x="5032123" y="777985"/>
                <a:ext cx="1520083" cy="98649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814A495D-4A9E-49FC-AC78-AC50CE110E94}"/>
                  </a:ext>
                </a:extLst>
              </p:cNvPr>
              <p:cNvCxnSpPr>
                <a:cxnSpLocks/>
              </p:cNvCxnSpPr>
              <p:nvPr/>
            </p:nvCxnSpPr>
            <p:spPr>
              <a:xfrm flipH="1" flipV="1">
                <a:off x="3889745" y="1248527"/>
                <a:ext cx="160107" cy="53862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04B69A09-8815-4EEB-B933-D0005E2791B6}"/>
                  </a:ext>
                </a:extLst>
              </p:cNvPr>
              <p:cNvCxnSpPr>
                <a:cxnSpLocks/>
              </p:cNvCxnSpPr>
              <p:nvPr/>
            </p:nvCxnSpPr>
            <p:spPr>
              <a:xfrm flipH="1">
                <a:off x="1653269" y="3324179"/>
                <a:ext cx="1062232" cy="14610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xmlns="" id="{CD04B4DC-1E11-4045-B775-A37E7A7EE85C}"/>
                  </a:ext>
                </a:extLst>
              </p:cNvPr>
              <p:cNvCxnSpPr>
                <a:cxnSpLocks/>
              </p:cNvCxnSpPr>
              <p:nvPr/>
            </p:nvCxnSpPr>
            <p:spPr>
              <a:xfrm flipH="1" flipV="1">
                <a:off x="1657710" y="1571534"/>
                <a:ext cx="1073669" cy="38589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xmlns="" id="{87CBAC29-C884-4685-BC6B-6C70C5D3CE51}"/>
                </a:ext>
              </a:extLst>
            </p:cNvPr>
            <p:cNvCxnSpPr>
              <a:cxnSpLocks/>
            </p:cNvCxnSpPr>
            <p:nvPr/>
          </p:nvCxnSpPr>
          <p:spPr>
            <a:xfrm flipH="1" flipV="1">
              <a:off x="1852933" y="1251480"/>
              <a:ext cx="1027417" cy="53139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xmlns="" id="{37C05CE0-FE7C-4DC8-A964-9C19C85E6AE6}"/>
              </a:ext>
            </a:extLst>
          </p:cNvPr>
          <p:cNvGrpSpPr/>
          <p:nvPr/>
        </p:nvGrpSpPr>
        <p:grpSpPr>
          <a:xfrm>
            <a:off x="190012" y="4437112"/>
            <a:ext cx="3120281" cy="1609717"/>
            <a:chOff x="260647" y="5075883"/>
            <a:chExt cx="4160375" cy="1609717"/>
          </a:xfrm>
        </p:grpSpPr>
        <p:pic>
          <p:nvPicPr>
            <p:cNvPr id="35" name="Graphic 34">
              <a:extLst>
                <a:ext uri="{FF2B5EF4-FFF2-40B4-BE49-F238E27FC236}">
                  <a16:creationId xmlns:a16="http://schemas.microsoft.com/office/drawing/2014/main" xmlns="" id="{73CA5799-E6DA-4229-9004-99383C43D66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60647" y="5075883"/>
              <a:ext cx="3985348" cy="1609717"/>
            </a:xfrm>
            <a:prstGeom prst="rect">
              <a:avLst/>
            </a:prstGeom>
          </p:spPr>
        </p:pic>
        <p:pic>
          <p:nvPicPr>
            <p:cNvPr id="13" name="Picture 12">
              <a:extLst>
                <a:ext uri="{FF2B5EF4-FFF2-40B4-BE49-F238E27FC236}">
                  <a16:creationId xmlns:a16="http://schemas.microsoft.com/office/drawing/2014/main" xmlns="" id="{B5B6BFDB-38DC-409D-9B78-DA4EF271AD69}"/>
                </a:ext>
              </a:extLst>
            </p:cNvPr>
            <p:cNvPicPr>
              <a:picLocks noChangeAspect="1"/>
            </p:cNvPicPr>
            <p:nvPr/>
          </p:nvPicPr>
          <p:blipFill>
            <a:blip r:embed="rId24"/>
            <a:stretch>
              <a:fillRect/>
            </a:stretch>
          </p:blipFill>
          <p:spPr>
            <a:xfrm>
              <a:off x="281830" y="6173201"/>
              <a:ext cx="1527342" cy="432747"/>
            </a:xfrm>
            <a:prstGeom prst="rect">
              <a:avLst/>
            </a:prstGeom>
          </p:spPr>
        </p:pic>
        <p:pic>
          <p:nvPicPr>
            <p:cNvPr id="58" name="Graphic 57">
              <a:extLst>
                <a:ext uri="{FF2B5EF4-FFF2-40B4-BE49-F238E27FC236}">
                  <a16:creationId xmlns:a16="http://schemas.microsoft.com/office/drawing/2014/main" xmlns="" id="{0FAD7717-4CE5-43A1-9C67-220F7EECB77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2936588" y="6088190"/>
              <a:ext cx="1484434" cy="494177"/>
            </a:xfrm>
            <a:prstGeom prst="rect">
              <a:avLst/>
            </a:prstGeom>
          </p:spPr>
        </p:pic>
      </p:grpSp>
      <p:sp>
        <p:nvSpPr>
          <p:cNvPr id="29" name="Title 28">
            <a:extLst>
              <a:ext uri="{FF2B5EF4-FFF2-40B4-BE49-F238E27FC236}">
                <a16:creationId xmlns:a16="http://schemas.microsoft.com/office/drawing/2014/main" xmlns="" id="{B00927B1-ECA7-4DF6-B339-E59454A5C2CA}"/>
              </a:ext>
            </a:extLst>
          </p:cNvPr>
          <p:cNvSpPr>
            <a:spLocks noGrp="1"/>
          </p:cNvSpPr>
          <p:nvPr>
            <p:ph type="title" idx="4294967295"/>
          </p:nvPr>
        </p:nvSpPr>
        <p:spPr>
          <a:xfrm>
            <a:off x="-1476672" y="5919861"/>
            <a:ext cx="7886700" cy="1325563"/>
          </a:xfrm>
        </p:spPr>
        <p:txBody>
          <a:bodyPr/>
          <a:lstStyle/>
          <a:p>
            <a:r>
              <a:rPr lang="en-GB" sz="1800" kern="1200" dirty="0">
                <a:solidFill>
                  <a:srgbClr val="000000"/>
                </a:solidFill>
                <a:effectLst/>
                <a:latin typeface="Calibri" panose="020F0502020204030204" pitchFamily="34" charset="0"/>
                <a:ea typeface="+mj-ea"/>
                <a:cs typeface="+mj-cs"/>
              </a:rPr>
              <a:t>https://doi.org/10.1109/BigData.2016.7840618</a:t>
            </a:r>
            <a:endParaRPr lang="en-GB" dirty="0"/>
          </a:p>
        </p:txBody>
      </p:sp>
      <p:sp>
        <p:nvSpPr>
          <p:cNvPr id="3" name="Rectangle 2"/>
          <p:cNvSpPr/>
          <p:nvPr/>
        </p:nvSpPr>
        <p:spPr>
          <a:xfrm>
            <a:off x="6365725" y="5096134"/>
            <a:ext cx="2814787" cy="1429210"/>
          </a:xfrm>
          <a:prstGeom prst="rect">
            <a:avLst/>
          </a:prstGeom>
        </p:spPr>
        <p:txBody>
          <a:bodyPr wrap="square">
            <a:spAutoFit/>
          </a:bodyPr>
          <a:lstStyle/>
          <a:p>
            <a:r>
              <a:rPr lang="en-GB" sz="2800" dirty="0" smtClean="0">
                <a:latin typeface="Corbel" panose="020B0503020204020204" pitchFamily="34" charset="0"/>
              </a:rPr>
              <a:t>The </a:t>
            </a:r>
            <a:r>
              <a:rPr lang="en-GB" sz="2800" dirty="0">
                <a:latin typeface="Corbel" panose="020B0503020204020204" pitchFamily="34" charset="0"/>
              </a:rPr>
              <a:t>manifest </a:t>
            </a:r>
            <a:r>
              <a:rPr lang="en-GB" sz="2800" dirty="0" smtClean="0">
                <a:latin typeface="Corbel" panose="020B0503020204020204" pitchFamily="34" charset="0"/>
              </a:rPr>
              <a:t>ties </a:t>
            </a:r>
            <a:r>
              <a:rPr lang="en-GB" sz="2800" dirty="0">
                <a:latin typeface="Corbel" panose="020B0503020204020204" pitchFamily="34" charset="0"/>
              </a:rPr>
              <a:t>everything together. </a:t>
            </a:r>
            <a:endParaRPr lang="en-GB" sz="2800" dirty="0">
              <a:latin typeface="Corbel" panose="020B0503020204020204" pitchFamily="34" charset="0"/>
            </a:endParaRPr>
          </a:p>
        </p:txBody>
      </p:sp>
    </p:spTree>
    <p:extLst>
      <p:ext uri="{BB962C8B-B14F-4D97-AF65-F5344CB8AC3E}">
        <p14:creationId xmlns:p14="http://schemas.microsoft.com/office/powerpoint/2010/main" val="2623342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GB" dirty="0" smtClean="0">
                <a:latin typeface="Corbel" panose="020B0503020204020204" pitchFamily="34" charset="0"/>
              </a:rPr>
              <a:t>Case study:  Back to Workflows</a:t>
            </a:r>
            <a:endParaRPr lang="en-GB" dirty="0">
              <a:latin typeface="Corbel" panose="020B0503020204020204" pitchFamily="34" charset="0"/>
            </a:endParaRPr>
          </a:p>
        </p:txBody>
      </p:sp>
      <p:sp>
        <p:nvSpPr>
          <p:cNvPr id="5" name="Rectangle 4"/>
          <p:cNvSpPr/>
          <p:nvPr/>
        </p:nvSpPr>
        <p:spPr>
          <a:xfrm>
            <a:off x="2339752" y="3625675"/>
            <a:ext cx="3528392" cy="830997"/>
          </a:xfrm>
          <a:prstGeom prst="rect">
            <a:avLst/>
          </a:prstGeom>
        </p:spPr>
        <p:txBody>
          <a:bodyPr wrap="square">
            <a:spAutoFit/>
          </a:bodyPr>
          <a:lstStyle/>
          <a:p>
            <a:r>
              <a:rPr lang="en-GB" sz="2400" dirty="0" smtClean="0">
                <a:latin typeface="Corbel" panose="020B0503020204020204" pitchFamily="34" charset="0"/>
              </a:rPr>
              <a:t>Workflow description</a:t>
            </a:r>
          </a:p>
          <a:p>
            <a:endParaRPr lang="en-GB" sz="2400" dirty="0" smtClean="0">
              <a:latin typeface="Corbel" panose="020B0503020204020204" pitchFamily="34" charset="0"/>
            </a:endParaRPr>
          </a:p>
        </p:txBody>
      </p:sp>
      <p:pic>
        <p:nvPicPr>
          <p:cNvPr id="6" name="Picture 9" descr="http://www.commonwl.org/CWL-Logo-Header.png"/>
          <p:cNvPicPr>
            <a:picLocks noChangeAspect="1" noChangeArrowheads="1"/>
          </p:cNvPicPr>
          <p:nvPr/>
        </p:nvPicPr>
        <p:blipFill rotWithShape="1">
          <a:blip r:embed="rId3">
            <a:extLst>
              <a:ext uri="{28A0092B-C50C-407E-A947-70E740481C1C}">
                <a14:useLocalDpi xmlns:a14="http://schemas.microsoft.com/office/drawing/2010/main" val="0"/>
              </a:ext>
            </a:extLst>
          </a:blip>
          <a:srcRect l="22504" t="14098" r="18404" b="22982"/>
          <a:stretch/>
        </p:blipFill>
        <p:spPr bwMode="auto">
          <a:xfrm>
            <a:off x="2376889" y="1340768"/>
            <a:ext cx="2152414" cy="1356550"/>
          </a:xfrm>
          <a:prstGeom prst="rect">
            <a:avLst/>
          </a:prstGeom>
          <a:solidFill>
            <a:schemeClr val="bg1"/>
          </a:solidFill>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90" y="1401985"/>
            <a:ext cx="901209" cy="68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782" y="2101207"/>
            <a:ext cx="653366" cy="5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103" y="2544141"/>
            <a:ext cx="626045" cy="53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8148" y="2327128"/>
            <a:ext cx="648841" cy="55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3840" y="2120612"/>
            <a:ext cx="396751" cy="34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descr="data01.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2195" y="2884904"/>
            <a:ext cx="360040" cy="30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72609" y="3606937"/>
            <a:ext cx="2520280" cy="1846659"/>
          </a:xfrm>
          <a:prstGeom prst="rect">
            <a:avLst/>
          </a:prstGeom>
        </p:spPr>
        <p:txBody>
          <a:bodyPr wrap="square">
            <a:spAutoFit/>
          </a:bodyPr>
          <a:lstStyle/>
          <a:p>
            <a:r>
              <a:rPr lang="en-GB" sz="2400" dirty="0" smtClean="0">
                <a:latin typeface="Corbel" panose="020B0503020204020204" pitchFamily="34" charset="0"/>
              </a:rPr>
              <a:t>Tool description</a:t>
            </a:r>
          </a:p>
          <a:p>
            <a:endParaRPr lang="en-GB" dirty="0">
              <a:latin typeface="Corbel" panose="020B0503020204020204" pitchFamily="34" charset="0"/>
            </a:endParaRPr>
          </a:p>
          <a:p>
            <a:r>
              <a:rPr lang="en-GB" dirty="0" smtClean="0">
                <a:latin typeface="Corbel" panose="020B0503020204020204" pitchFamily="34" charset="0"/>
              </a:rPr>
              <a:t>EDAM Ontology</a:t>
            </a:r>
          </a:p>
          <a:p>
            <a:r>
              <a:rPr lang="en-GB" dirty="0" smtClean="0">
                <a:latin typeface="Corbel" panose="020B0503020204020204" pitchFamily="34" charset="0"/>
              </a:rPr>
              <a:t>SWO Ontology</a:t>
            </a:r>
          </a:p>
          <a:p>
            <a:r>
              <a:rPr lang="en-GB" dirty="0" smtClean="0">
                <a:latin typeface="Corbel" panose="020B0503020204020204" pitchFamily="34" charset="0"/>
              </a:rPr>
              <a:t>Data </a:t>
            </a:r>
            <a:r>
              <a:rPr lang="en-GB" dirty="0" smtClean="0">
                <a:latin typeface="Corbel" panose="020B0503020204020204" pitchFamily="34" charset="0"/>
              </a:rPr>
              <a:t>Formats</a:t>
            </a:r>
          </a:p>
          <a:p>
            <a:pPr lvl="0"/>
            <a:r>
              <a:rPr lang="en-US" dirty="0" smtClean="0">
                <a:latin typeface="Corbel" panose="020B0503020204020204" pitchFamily="34" charset="0"/>
              </a:rPr>
              <a:t>Bioschemas.org</a:t>
            </a:r>
            <a:endParaRPr lang="en-GB" dirty="0" smtClean="0">
              <a:latin typeface="Corbel" panose="020B0503020204020204" pitchFamily="34" charset="0"/>
            </a:endParaRPr>
          </a:p>
        </p:txBody>
      </p:sp>
      <p:sp>
        <p:nvSpPr>
          <p:cNvPr id="14" name="Rectangle 13"/>
          <p:cNvSpPr/>
          <p:nvPr/>
        </p:nvSpPr>
        <p:spPr>
          <a:xfrm>
            <a:off x="2341510" y="4091314"/>
            <a:ext cx="3022578" cy="2308324"/>
          </a:xfrm>
          <a:prstGeom prst="rect">
            <a:avLst/>
          </a:prstGeom>
        </p:spPr>
        <p:txBody>
          <a:bodyPr wrap="square">
            <a:spAutoFit/>
          </a:bodyPr>
          <a:lstStyle/>
          <a:p>
            <a:r>
              <a:rPr lang="en-GB" dirty="0" smtClean="0">
                <a:latin typeface="Corbel" panose="020B0503020204020204" pitchFamily="34" charset="0"/>
              </a:rPr>
              <a:t>Community led standard way of expressing </a:t>
            </a:r>
            <a:r>
              <a:rPr lang="en-GB" dirty="0" smtClean="0">
                <a:solidFill>
                  <a:srgbClr val="FF0000"/>
                </a:solidFill>
                <a:latin typeface="Corbel" panose="020B0503020204020204" pitchFamily="34" charset="0"/>
              </a:rPr>
              <a:t>and running workflows</a:t>
            </a:r>
            <a:r>
              <a:rPr lang="en-GB" dirty="0" smtClean="0">
                <a:latin typeface="Corbel" panose="020B0503020204020204" pitchFamily="34" charset="0"/>
              </a:rPr>
              <a:t> and </a:t>
            </a:r>
            <a:r>
              <a:rPr lang="en-GB" dirty="0" smtClean="0">
                <a:latin typeface="Corbel" panose="020B0503020204020204" pitchFamily="34" charset="0"/>
              </a:rPr>
              <a:t>the command </a:t>
            </a:r>
            <a:r>
              <a:rPr lang="en-GB" dirty="0" smtClean="0">
                <a:latin typeface="Corbel" panose="020B0503020204020204" pitchFamily="34" charset="0"/>
              </a:rPr>
              <a:t>line tools </a:t>
            </a:r>
            <a:r>
              <a:rPr lang="en-GB" dirty="0" smtClean="0">
                <a:latin typeface="Corbel" panose="020B0503020204020204" pitchFamily="34" charset="0"/>
              </a:rPr>
              <a:t>they orchestrate</a:t>
            </a:r>
          </a:p>
          <a:p>
            <a:r>
              <a:rPr lang="en-US" dirty="0" smtClean="0">
                <a:latin typeface="Corbel" panose="020B0503020204020204" pitchFamily="34" charset="0"/>
              </a:rPr>
              <a:t>Supports </a:t>
            </a:r>
            <a:r>
              <a:rPr lang="en-US" dirty="0">
                <a:latin typeface="Corbel" panose="020B0503020204020204" pitchFamily="34" charset="0"/>
              </a:rPr>
              <a:t>containers for portability</a:t>
            </a:r>
          </a:p>
          <a:p>
            <a:endParaRPr lang="en-GB" dirty="0">
              <a:latin typeface="Corbel" panose="020B0503020204020204" pitchFamily="34" charset="0"/>
            </a:endParaRPr>
          </a:p>
          <a:p>
            <a:r>
              <a:rPr lang="en-GB" dirty="0" smtClean="0">
                <a:latin typeface="Corbel" panose="020B0503020204020204" pitchFamily="34" charset="0"/>
              </a:rPr>
              <a:t>Based on wf4ever </a:t>
            </a:r>
            <a:r>
              <a:rPr lang="en-GB" dirty="0" err="1" smtClean="0">
                <a:latin typeface="Corbel" panose="020B0503020204020204" pitchFamily="34" charset="0"/>
              </a:rPr>
              <a:t>wfdesc</a:t>
            </a:r>
            <a:endParaRPr lang="en-GB" dirty="0" smtClean="0">
              <a:latin typeface="Corbel" panose="020B0503020204020204" pitchFamily="34" charset="0"/>
            </a:endParaRPr>
          </a:p>
        </p:txBody>
      </p:sp>
      <p:sp>
        <p:nvSpPr>
          <p:cNvPr id="15" name="Rectangle 14"/>
          <p:cNvSpPr/>
          <p:nvPr/>
        </p:nvSpPr>
        <p:spPr>
          <a:xfrm>
            <a:off x="5757427" y="3918535"/>
            <a:ext cx="3082106" cy="2554545"/>
          </a:xfrm>
          <a:prstGeom prst="rect">
            <a:avLst/>
          </a:prstGeom>
        </p:spPr>
        <p:txBody>
          <a:bodyPr wrap="square">
            <a:spAutoFit/>
          </a:bodyPr>
          <a:lstStyle/>
          <a:p>
            <a:pPr marL="285750" indent="-285750">
              <a:buFont typeface="Arial" charset="0"/>
              <a:buChar char="•"/>
            </a:pPr>
            <a:r>
              <a:rPr lang="en-US" sz="2000" dirty="0" smtClean="0">
                <a:latin typeface="Corbel" panose="020B0503020204020204" pitchFamily="34" charset="0"/>
              </a:rPr>
              <a:t>Richly </a:t>
            </a:r>
            <a:r>
              <a:rPr lang="en-US" sz="2000" dirty="0">
                <a:latin typeface="Corbel" panose="020B0503020204020204" pitchFamily="34" charset="0"/>
              </a:rPr>
              <a:t>described</a:t>
            </a:r>
          </a:p>
          <a:p>
            <a:pPr marL="285750" indent="-285750">
              <a:buFont typeface="Arial" charset="0"/>
              <a:buChar char="•"/>
            </a:pPr>
            <a:r>
              <a:rPr lang="en-US" sz="2000" dirty="0">
                <a:latin typeface="Corbel" panose="020B0503020204020204" pitchFamily="34" charset="0"/>
              </a:rPr>
              <a:t>Multi tiered </a:t>
            </a:r>
            <a:r>
              <a:rPr lang="en-US" sz="2000" dirty="0" smtClean="0">
                <a:latin typeface="Corbel" panose="020B0503020204020204" pitchFamily="34" charset="0"/>
              </a:rPr>
              <a:t>descriptions</a:t>
            </a:r>
          </a:p>
          <a:p>
            <a:pPr marL="285750" indent="-285750">
              <a:buFont typeface="Arial" charset="0"/>
              <a:buChar char="•"/>
            </a:pPr>
            <a:r>
              <a:rPr lang="en-US" sz="2000" dirty="0">
                <a:latin typeface="Corbel" panose="020B0503020204020204" pitchFamily="34" charset="0"/>
              </a:rPr>
              <a:t>Lots of </a:t>
            </a:r>
            <a:r>
              <a:rPr lang="en-US" sz="2000" dirty="0" smtClean="0">
                <a:latin typeface="Corbel" panose="020B0503020204020204" pitchFamily="34" charset="0"/>
              </a:rPr>
              <a:t>files</a:t>
            </a:r>
            <a:endParaRPr lang="en-US" sz="2000" dirty="0" smtClean="0">
              <a:latin typeface="Corbel" panose="020B0503020204020204" pitchFamily="34" charset="0"/>
            </a:endParaRPr>
          </a:p>
          <a:p>
            <a:pPr marL="285750" indent="-285750">
              <a:buFont typeface="Arial" charset="0"/>
              <a:buChar char="•"/>
            </a:pPr>
            <a:r>
              <a:rPr lang="en-GB" sz="2000" dirty="0" smtClean="0">
                <a:latin typeface="Corbel" panose="020B0503020204020204" pitchFamily="34" charset="0"/>
              </a:rPr>
              <a:t>CWL in RDF….</a:t>
            </a:r>
          </a:p>
          <a:p>
            <a:pPr marL="285750" indent="-285750">
              <a:buFont typeface="Arial" charset="0"/>
              <a:buChar char="•"/>
            </a:pPr>
            <a:r>
              <a:rPr lang="en-GB" sz="2000" dirty="0" smtClean="0">
                <a:latin typeface="Corbel" panose="020B0503020204020204" pitchFamily="34" charset="0"/>
              </a:rPr>
              <a:t>CWL </a:t>
            </a:r>
            <a:r>
              <a:rPr lang="en-GB" sz="2000" dirty="0">
                <a:latin typeface="Corbel" panose="020B0503020204020204" pitchFamily="34" charset="0"/>
              </a:rPr>
              <a:t>vocabulary for workflow structure </a:t>
            </a:r>
            <a:r>
              <a:rPr lang="en-GB" sz="2000" dirty="0" smtClean="0">
                <a:latin typeface="Corbel" panose="020B0503020204020204" pitchFamily="34" charset="0"/>
              </a:rPr>
              <a:t> matches </a:t>
            </a:r>
            <a:r>
              <a:rPr lang="en-GB" sz="2000" dirty="0">
                <a:latin typeface="Corbel" panose="020B0503020204020204" pitchFamily="34" charset="0"/>
              </a:rPr>
              <a:t>1:1 with </a:t>
            </a:r>
            <a:r>
              <a:rPr lang="en-GB" sz="2000" dirty="0" smtClean="0">
                <a:latin typeface="Corbel" panose="020B0503020204020204" pitchFamily="34" charset="0"/>
              </a:rPr>
              <a:t>YAML</a:t>
            </a:r>
          </a:p>
          <a:p>
            <a:pPr marL="285750" indent="-285750">
              <a:buFont typeface="Arial" charset="0"/>
              <a:buChar char="•"/>
            </a:pPr>
            <a:r>
              <a:rPr lang="en-GB" sz="2000" dirty="0" smtClean="0">
                <a:latin typeface="Corbel" panose="020B0503020204020204" pitchFamily="34" charset="0"/>
              </a:rPr>
              <a:t>schema.org annotations</a:t>
            </a:r>
            <a:endParaRPr lang="en-US" sz="2000" dirty="0" smtClean="0">
              <a:latin typeface="Corbel" panose="020B0503020204020204" pitchFamily="34" charset="0"/>
            </a:endParaRPr>
          </a:p>
        </p:txBody>
      </p:sp>
      <p:grpSp>
        <p:nvGrpSpPr>
          <p:cNvPr id="36" name="Group 35"/>
          <p:cNvGrpSpPr/>
          <p:nvPr/>
        </p:nvGrpSpPr>
        <p:grpSpPr>
          <a:xfrm>
            <a:off x="5855669" y="1412776"/>
            <a:ext cx="2914073" cy="2035228"/>
            <a:chOff x="6011042" y="1478872"/>
            <a:chExt cx="2914073" cy="2035228"/>
          </a:xfrm>
        </p:grpSpPr>
        <p:grpSp>
          <p:nvGrpSpPr>
            <p:cNvPr id="18" name="Group 17"/>
            <p:cNvGrpSpPr/>
            <p:nvPr/>
          </p:nvGrpSpPr>
          <p:grpSpPr>
            <a:xfrm>
              <a:off x="6011042" y="1478872"/>
              <a:ext cx="2914073" cy="1940126"/>
              <a:chOff x="1072456" y="736148"/>
              <a:chExt cx="9451213" cy="5339278"/>
            </a:xfrm>
          </p:grpSpPr>
          <p:pic>
            <p:nvPicPr>
              <p:cNvPr id="19" name="Shape 201" descr="logo.png"/>
              <p:cNvPicPr preferRelativeResize="0"/>
              <p:nvPr/>
            </p:nvPicPr>
            <p:blipFill>
              <a:blip r:embed="rId10">
                <a:alphaModFix/>
              </a:blip>
              <a:stretch>
                <a:fillRect/>
              </a:stretch>
            </p:blipFill>
            <p:spPr>
              <a:xfrm>
                <a:off x="7495623" y="772221"/>
                <a:ext cx="2524124" cy="554752"/>
              </a:xfrm>
              <a:prstGeom prst="rect">
                <a:avLst/>
              </a:prstGeom>
              <a:noFill/>
              <a:ln>
                <a:noFill/>
              </a:ln>
            </p:spPr>
          </p:pic>
          <p:pic>
            <p:nvPicPr>
              <p:cNvPr id="20" name="Shape 202" descr="logo.png"/>
              <p:cNvPicPr preferRelativeResize="0"/>
              <p:nvPr/>
            </p:nvPicPr>
            <p:blipFill>
              <a:blip r:embed="rId11">
                <a:alphaModFix/>
              </a:blip>
              <a:stretch>
                <a:fillRect/>
              </a:stretch>
            </p:blipFill>
            <p:spPr>
              <a:xfrm>
                <a:off x="6299821" y="1793174"/>
                <a:ext cx="1990725" cy="762000"/>
              </a:xfrm>
              <a:prstGeom prst="rect">
                <a:avLst/>
              </a:prstGeom>
              <a:noFill/>
              <a:ln>
                <a:noFill/>
              </a:ln>
            </p:spPr>
          </p:pic>
          <p:pic>
            <p:nvPicPr>
              <p:cNvPr id="21" name="Shape 203" descr="Logos"/>
              <p:cNvPicPr preferRelativeResize="0"/>
              <p:nvPr/>
            </p:nvPicPr>
            <p:blipFill>
              <a:blip r:embed="rId12">
                <a:alphaModFix/>
              </a:blip>
              <a:stretch>
                <a:fillRect/>
              </a:stretch>
            </p:blipFill>
            <p:spPr>
              <a:xfrm>
                <a:off x="4656564" y="736148"/>
                <a:ext cx="2260800" cy="626899"/>
              </a:xfrm>
              <a:prstGeom prst="rect">
                <a:avLst/>
              </a:prstGeom>
              <a:noFill/>
              <a:ln>
                <a:noFill/>
              </a:ln>
            </p:spPr>
          </p:pic>
          <p:pic>
            <p:nvPicPr>
              <p:cNvPr id="22" name="Shape 204" descr="taverna_logo_3.png"/>
              <p:cNvPicPr preferRelativeResize="0"/>
              <p:nvPr/>
            </p:nvPicPr>
            <p:blipFill>
              <a:blip r:embed="rId13">
                <a:alphaModFix/>
              </a:blip>
              <a:stretch>
                <a:fillRect/>
              </a:stretch>
            </p:blipFill>
            <p:spPr>
              <a:xfrm>
                <a:off x="3590895" y="1831774"/>
                <a:ext cx="2524125" cy="581025"/>
              </a:xfrm>
              <a:prstGeom prst="rect">
                <a:avLst/>
              </a:prstGeom>
              <a:noFill/>
              <a:ln>
                <a:noFill/>
              </a:ln>
            </p:spPr>
          </p:pic>
          <p:pic>
            <p:nvPicPr>
              <p:cNvPr id="23" name="Shape 205" descr="layout_set_logo"/>
              <p:cNvPicPr preferRelativeResize="0"/>
              <p:nvPr/>
            </p:nvPicPr>
            <p:blipFill>
              <a:blip r:embed="rId14">
                <a:alphaModFix/>
              </a:blip>
              <a:stretch>
                <a:fillRect/>
              </a:stretch>
            </p:blipFill>
            <p:spPr>
              <a:xfrm>
                <a:off x="1091519" y="1646024"/>
                <a:ext cx="2314575" cy="952500"/>
              </a:xfrm>
              <a:prstGeom prst="rect">
                <a:avLst/>
              </a:prstGeom>
              <a:noFill/>
              <a:ln>
                <a:noFill/>
              </a:ln>
            </p:spPr>
          </p:pic>
          <p:pic>
            <p:nvPicPr>
              <p:cNvPr id="24" name="Shape 206" descr="wtsi_logo.png"/>
              <p:cNvPicPr preferRelativeResize="0"/>
              <p:nvPr/>
            </p:nvPicPr>
            <p:blipFill>
              <a:blip r:embed="rId15">
                <a:alphaModFix/>
              </a:blip>
              <a:stretch>
                <a:fillRect/>
              </a:stretch>
            </p:blipFill>
            <p:spPr>
              <a:xfrm>
                <a:off x="3406097" y="5448526"/>
                <a:ext cx="2154968" cy="626900"/>
              </a:xfrm>
              <a:prstGeom prst="rect">
                <a:avLst/>
              </a:prstGeom>
              <a:noFill/>
              <a:ln>
                <a:noFill/>
              </a:ln>
            </p:spPr>
          </p:pic>
          <p:pic>
            <p:nvPicPr>
              <p:cNvPr id="25" name="Shape 207" descr="UCSC logo.jpg"/>
              <p:cNvPicPr preferRelativeResize="0"/>
              <p:nvPr/>
            </p:nvPicPr>
            <p:blipFill>
              <a:blip r:embed="rId16">
                <a:alphaModFix/>
              </a:blip>
              <a:stretch>
                <a:fillRect/>
              </a:stretch>
            </p:blipFill>
            <p:spPr>
              <a:xfrm>
                <a:off x="1269706" y="4132476"/>
                <a:ext cx="1958192" cy="761999"/>
              </a:xfrm>
              <a:prstGeom prst="rect">
                <a:avLst/>
              </a:prstGeom>
              <a:noFill/>
              <a:ln>
                <a:noFill/>
              </a:ln>
            </p:spPr>
          </p:pic>
          <p:pic>
            <p:nvPicPr>
              <p:cNvPr id="26" name="Shape 208" descr="HarvardChan_logo.jpg"/>
              <p:cNvPicPr preferRelativeResize="0"/>
              <p:nvPr/>
            </p:nvPicPr>
            <p:blipFill>
              <a:blip r:embed="rId17">
                <a:alphaModFix/>
              </a:blip>
              <a:stretch>
                <a:fillRect/>
              </a:stretch>
            </p:blipFill>
            <p:spPr>
              <a:xfrm>
                <a:off x="1072456" y="2985351"/>
                <a:ext cx="2352675" cy="733425"/>
              </a:xfrm>
              <a:prstGeom prst="rect">
                <a:avLst/>
              </a:prstGeom>
              <a:noFill/>
              <a:ln>
                <a:noFill/>
              </a:ln>
            </p:spPr>
          </p:pic>
          <p:pic>
            <p:nvPicPr>
              <p:cNvPr id="27" name="Shape 209" descr="cyverse_rgb.png"/>
              <p:cNvPicPr preferRelativeResize="0"/>
              <p:nvPr/>
            </p:nvPicPr>
            <p:blipFill>
              <a:blip r:embed="rId18">
                <a:alphaModFix/>
              </a:blip>
              <a:stretch>
                <a:fillRect/>
              </a:stretch>
            </p:blipFill>
            <p:spPr>
              <a:xfrm>
                <a:off x="6274328" y="3852361"/>
                <a:ext cx="1962732" cy="426900"/>
              </a:xfrm>
              <a:prstGeom prst="rect">
                <a:avLst/>
              </a:prstGeom>
              <a:noFill/>
              <a:ln>
                <a:noFill/>
              </a:ln>
            </p:spPr>
          </p:pic>
          <p:pic>
            <p:nvPicPr>
              <p:cNvPr id="28" name="Shape 210" descr="Cincinnati Children's Logo_600.jpg"/>
              <p:cNvPicPr preferRelativeResize="0"/>
              <p:nvPr/>
            </p:nvPicPr>
            <p:blipFill>
              <a:blip r:embed="rId19">
                <a:alphaModFix/>
              </a:blip>
              <a:stretch>
                <a:fillRect/>
              </a:stretch>
            </p:blipFill>
            <p:spPr>
              <a:xfrm>
                <a:off x="4039019" y="2985351"/>
                <a:ext cx="2260800" cy="640559"/>
              </a:xfrm>
              <a:prstGeom prst="rect">
                <a:avLst/>
              </a:prstGeom>
              <a:noFill/>
              <a:ln>
                <a:noFill/>
              </a:ln>
            </p:spPr>
          </p:pic>
          <p:pic>
            <p:nvPicPr>
              <p:cNvPr id="29" name="Shape 211" descr="BroadInstLogoforPrintCMYK.jpg"/>
              <p:cNvPicPr preferRelativeResize="0"/>
              <p:nvPr/>
            </p:nvPicPr>
            <p:blipFill>
              <a:blip r:embed="rId20">
                <a:alphaModFix/>
              </a:blip>
              <a:stretch>
                <a:fillRect/>
              </a:stretch>
            </p:blipFill>
            <p:spPr>
              <a:xfrm>
                <a:off x="6851670" y="3034781"/>
                <a:ext cx="2154976" cy="541681"/>
              </a:xfrm>
              <a:prstGeom prst="rect">
                <a:avLst/>
              </a:prstGeom>
              <a:noFill/>
              <a:ln>
                <a:noFill/>
              </a:ln>
            </p:spPr>
          </p:pic>
          <p:pic>
            <p:nvPicPr>
              <p:cNvPr id="30" name="Shape 212" descr="OHSU-Logo.png"/>
              <p:cNvPicPr preferRelativeResize="0"/>
              <p:nvPr/>
            </p:nvPicPr>
            <p:blipFill>
              <a:blip r:embed="rId21">
                <a:alphaModFix/>
              </a:blip>
              <a:stretch>
                <a:fillRect/>
              </a:stretch>
            </p:blipFill>
            <p:spPr>
              <a:xfrm>
                <a:off x="9409244" y="2938924"/>
                <a:ext cx="1114425" cy="1390650"/>
              </a:xfrm>
              <a:prstGeom prst="rect">
                <a:avLst/>
              </a:prstGeom>
              <a:noFill/>
              <a:ln>
                <a:noFill/>
              </a:ln>
            </p:spPr>
          </p:pic>
          <p:pic>
            <p:nvPicPr>
              <p:cNvPr id="31" name="Shape 214" descr="logo-white-lg.png"/>
              <p:cNvPicPr preferRelativeResize="0"/>
              <p:nvPr/>
            </p:nvPicPr>
            <p:blipFill>
              <a:blip r:embed="rId22">
                <a:alphaModFix/>
              </a:blip>
              <a:stretch>
                <a:fillRect/>
              </a:stretch>
            </p:blipFill>
            <p:spPr>
              <a:xfrm>
                <a:off x="3240119" y="3852347"/>
                <a:ext cx="2731050" cy="1251502"/>
              </a:xfrm>
              <a:prstGeom prst="rect">
                <a:avLst/>
              </a:prstGeom>
              <a:noFill/>
              <a:ln>
                <a:noFill/>
              </a:ln>
            </p:spPr>
          </p:pic>
          <p:pic>
            <p:nvPicPr>
              <p:cNvPr id="32" name="Shape 215" descr="TACC_logo.png"/>
              <p:cNvPicPr preferRelativeResize="0"/>
              <p:nvPr/>
            </p:nvPicPr>
            <p:blipFill>
              <a:blip r:embed="rId23">
                <a:alphaModFix/>
              </a:blip>
              <a:stretch>
                <a:fillRect/>
              </a:stretch>
            </p:blipFill>
            <p:spPr>
              <a:xfrm>
                <a:off x="6274318" y="4433097"/>
                <a:ext cx="2731050" cy="712252"/>
              </a:xfrm>
              <a:prstGeom prst="rect">
                <a:avLst/>
              </a:prstGeom>
              <a:noFill/>
              <a:ln>
                <a:noFill/>
              </a:ln>
            </p:spPr>
          </p:pic>
          <p:pic>
            <p:nvPicPr>
              <p:cNvPr id="33" name="Shape 216" descr="ESCIENCE_logo_C_nl_cyanblack.jpg"/>
              <p:cNvPicPr preferRelativeResize="0"/>
              <p:nvPr/>
            </p:nvPicPr>
            <p:blipFill>
              <a:blip r:embed="rId24">
                <a:alphaModFix/>
              </a:blip>
              <a:stretch>
                <a:fillRect/>
              </a:stretch>
            </p:blipFill>
            <p:spPr>
              <a:xfrm>
                <a:off x="1072456" y="5448517"/>
                <a:ext cx="2154975" cy="508568"/>
              </a:xfrm>
              <a:prstGeom prst="rect">
                <a:avLst/>
              </a:prstGeom>
              <a:noFill/>
              <a:ln>
                <a:noFill/>
              </a:ln>
            </p:spPr>
          </p:pic>
          <p:pic>
            <p:nvPicPr>
              <p:cNvPr id="34" name="Shape 217" descr="20150102220505_curoverse_logo_png_purple-medium.png"/>
              <p:cNvPicPr preferRelativeResize="0"/>
              <p:nvPr/>
            </p:nvPicPr>
            <p:blipFill>
              <a:blip r:embed="rId25">
                <a:alphaModFix/>
              </a:blip>
              <a:stretch>
                <a:fillRect/>
              </a:stretch>
            </p:blipFill>
            <p:spPr>
              <a:xfrm>
                <a:off x="1729681" y="890027"/>
                <a:ext cx="2524124" cy="319142"/>
              </a:xfrm>
              <a:prstGeom prst="rect">
                <a:avLst/>
              </a:prstGeom>
              <a:noFill/>
              <a:ln>
                <a:noFill/>
              </a:ln>
            </p:spPr>
          </p:pic>
        </p:grpSp>
        <p:pic>
          <p:nvPicPr>
            <p:cNvPr id="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7898" y="3053096"/>
              <a:ext cx="608640" cy="46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 name="Picture 2"/>
          <p:cNvPicPr>
            <a:picLocks noChangeAspect="1" noChangeArrowheads="1"/>
          </p:cNvPicPr>
          <p:nvPr/>
        </p:nvPicPr>
        <p:blipFill rotWithShape="1">
          <a:blip r:embed="rId26">
            <a:extLst>
              <a:ext uri="{28A0092B-C50C-407E-A947-70E740481C1C}">
                <a14:useLocalDpi xmlns:a14="http://schemas.microsoft.com/office/drawing/2010/main" val="0"/>
              </a:ext>
            </a:extLst>
          </a:blip>
          <a:srcRect r="79490"/>
          <a:stretch/>
        </p:blipFill>
        <p:spPr bwMode="auto">
          <a:xfrm>
            <a:off x="4427984" y="2184996"/>
            <a:ext cx="692098" cy="83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2609" y="5511564"/>
            <a:ext cx="1728193" cy="71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98480" y="3091292"/>
            <a:ext cx="754567" cy="24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p:nvPr/>
        </p:nvPicPr>
        <p:blipFill>
          <a:blip r:embed="rId29"/>
          <a:stretch/>
        </p:blipFill>
        <p:spPr>
          <a:xfrm>
            <a:off x="72609" y="6275984"/>
            <a:ext cx="1624102" cy="528130"/>
          </a:xfrm>
          <a:prstGeom prst="rect">
            <a:avLst/>
          </a:prstGeom>
          <a:ln>
            <a:noFill/>
          </a:ln>
        </p:spPr>
      </p:pic>
    </p:spTree>
    <p:extLst>
      <p:ext uri="{BB962C8B-B14F-4D97-AF65-F5344CB8AC3E}">
        <p14:creationId xmlns:p14="http://schemas.microsoft.com/office/powerpoint/2010/main" val="1732935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9"/>
            <a:ext cx="8427311" cy="1143000"/>
          </a:xfrm>
        </p:spPr>
        <p:txBody>
          <a:bodyPr anchor="ctr">
            <a:noAutofit/>
          </a:bodyPr>
          <a:lstStyle/>
          <a:p>
            <a:r>
              <a:rPr lang="en-GB" sz="3600" dirty="0">
                <a:latin typeface="Corbel" panose="020B0503020204020204" pitchFamily="34" charset="0"/>
              </a:rPr>
              <a:t>From Manuscripts  to </a:t>
            </a:r>
            <a:r>
              <a:rPr lang="en-GB" sz="3600" dirty="0" smtClean="0">
                <a:latin typeface="Corbel" panose="020B0503020204020204" pitchFamily="34" charset="0"/>
              </a:rPr>
              <a:t>Research </a:t>
            </a:r>
            <a:r>
              <a:rPr lang="en-GB" sz="3600" dirty="0">
                <a:latin typeface="Corbel" panose="020B0503020204020204" pitchFamily="34" charset="0"/>
              </a:rPr>
              <a:t>Objects</a:t>
            </a:r>
          </a:p>
        </p:txBody>
      </p:sp>
      <p:sp>
        <p:nvSpPr>
          <p:cNvPr id="14" name="Rectangle 3"/>
          <p:cNvSpPr txBox="1">
            <a:spLocks noChangeArrowheads="1"/>
          </p:cNvSpPr>
          <p:nvPr/>
        </p:nvSpPr>
        <p:spPr>
          <a:xfrm>
            <a:off x="107504" y="1196752"/>
            <a:ext cx="8856984" cy="1656184"/>
          </a:xfrm>
          <a:prstGeom prst="rect">
            <a:avLst/>
          </a:prstGeom>
          <a:noFill/>
        </p:spPr>
        <p:txBody>
          <a:bodyPr vert="horz" lIns="91404" tIns="45704" rIns="91404" bIns="45704"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None/>
            </a:pPr>
            <a:r>
              <a:rPr lang="en-GB" altLang="en-US" i="1" dirty="0" smtClean="0">
                <a:latin typeface="Corbel" panose="020B0503020204020204" pitchFamily="34" charset="0"/>
              </a:rPr>
              <a:t>	</a:t>
            </a:r>
            <a:r>
              <a:rPr lang="en-GB" altLang="en-US" sz="2000" i="1" dirty="0">
                <a:latin typeface="Corbel" panose="020B0503020204020204" pitchFamily="34" charset="0"/>
              </a:rPr>
              <a:t>“</a:t>
            </a:r>
            <a:r>
              <a:rPr lang="en-GB" altLang="en-US" sz="2000" dirty="0">
                <a:latin typeface="Corbel" panose="020B0503020204020204" pitchFamily="34" charset="0"/>
              </a:rPr>
              <a:t>An article about </a:t>
            </a:r>
            <a:r>
              <a:rPr lang="en-GB" altLang="en-US" sz="2000" dirty="0">
                <a:solidFill>
                  <a:srgbClr val="FF3300"/>
                </a:solidFill>
                <a:latin typeface="Corbel" panose="020B0503020204020204" pitchFamily="34" charset="0"/>
              </a:rPr>
              <a:t>computational science</a:t>
            </a:r>
            <a:r>
              <a:rPr lang="en-GB" altLang="en-US" sz="2000" dirty="0">
                <a:latin typeface="Corbel" panose="020B0503020204020204" pitchFamily="34" charset="0"/>
              </a:rPr>
              <a:t> in a scientific publication is not the scholarship itself, it is merely advertising of the scholarship. The actual scholarship is the </a:t>
            </a:r>
            <a:r>
              <a:rPr lang="en-GB" altLang="en-US" sz="2000" b="1" dirty="0">
                <a:solidFill>
                  <a:srgbClr val="FF3300"/>
                </a:solidFill>
                <a:latin typeface="Corbel" panose="020B0503020204020204" pitchFamily="34" charset="0"/>
              </a:rPr>
              <a:t>complete software development environment</a:t>
            </a:r>
            <a:r>
              <a:rPr lang="en-GB" altLang="en-US" sz="2000" dirty="0">
                <a:latin typeface="Corbel" panose="020B0503020204020204" pitchFamily="34" charset="0"/>
              </a:rPr>
              <a:t>, [the complete data] and the complete set of instructions which generated the figures.” </a:t>
            </a:r>
            <a:r>
              <a:rPr lang="en-GB" altLang="en-US" sz="1400" dirty="0">
                <a:latin typeface="Corbel" panose="020B0503020204020204" pitchFamily="34" charset="0"/>
              </a:rPr>
              <a:t>David </a:t>
            </a:r>
            <a:r>
              <a:rPr lang="en-GB" altLang="en-US" sz="1400" dirty="0" err="1">
                <a:latin typeface="Corbel" panose="020B0503020204020204" pitchFamily="34" charset="0"/>
              </a:rPr>
              <a:t>Donoho</a:t>
            </a:r>
            <a:r>
              <a:rPr lang="en-GB" altLang="en-US" sz="1400" dirty="0">
                <a:latin typeface="Corbel" panose="020B0503020204020204" pitchFamily="34" charset="0"/>
              </a:rPr>
              <a:t>, “</a:t>
            </a:r>
            <a:r>
              <a:rPr lang="en-GB" altLang="en-US" sz="1400" dirty="0" err="1">
                <a:latin typeface="Corbel" panose="020B0503020204020204" pitchFamily="34" charset="0"/>
              </a:rPr>
              <a:t>Wavelab</a:t>
            </a:r>
            <a:r>
              <a:rPr lang="en-GB" altLang="en-US" sz="1400" dirty="0">
                <a:latin typeface="Corbel" panose="020B0503020204020204" pitchFamily="34" charset="0"/>
              </a:rPr>
              <a:t> and Reproducible Research,” 1995</a:t>
            </a:r>
            <a:r>
              <a:rPr lang="en-GB" altLang="en-US" sz="2000" dirty="0">
                <a:latin typeface="Corbel" panose="020B0503020204020204" pitchFamily="34" charset="0"/>
              </a:rPr>
              <a:t>	</a:t>
            </a:r>
            <a:endParaRPr lang="en-GB" altLang="en-US" sz="1600" dirty="0">
              <a:latin typeface="Corbel" panose="020B0503020204020204" pitchFamily="34" charset="0"/>
            </a:endParaRPr>
          </a:p>
        </p:txBody>
      </p:sp>
      <p:sp>
        <p:nvSpPr>
          <p:cNvPr id="19" name="Rectangle 4"/>
          <p:cNvSpPr>
            <a:spLocks noChangeArrowheads="1"/>
          </p:cNvSpPr>
          <p:nvPr/>
        </p:nvSpPr>
        <p:spPr bwMode="auto">
          <a:xfrm>
            <a:off x="403536" y="3308382"/>
            <a:ext cx="3376378" cy="294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4" rIns="91404" bIns="45704">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solidFill>
                  <a:schemeClr val="tx2"/>
                </a:solidFill>
                <a:ea typeface="Batang" pitchFamily="18" charset="-127"/>
              </a:rPr>
              <a:t>Datasets, Data collections</a:t>
            </a:r>
          </a:p>
          <a:p>
            <a:pPr eaLnBrk="1" hangingPunct="1">
              <a:spcBef>
                <a:spcPct val="0"/>
              </a:spcBef>
              <a:buFontTx/>
              <a:buNone/>
            </a:pPr>
            <a:r>
              <a:rPr lang="en-GB" altLang="en-US" sz="1800" dirty="0">
                <a:solidFill>
                  <a:schemeClr val="tx2"/>
                </a:solidFill>
                <a:ea typeface="Batang" pitchFamily="18" charset="-127"/>
              </a:rPr>
              <a:t>Standard operating procedures</a:t>
            </a:r>
          </a:p>
          <a:p>
            <a:pPr eaLnBrk="1" hangingPunct="1">
              <a:spcBef>
                <a:spcPct val="0"/>
              </a:spcBef>
              <a:buFontTx/>
              <a:buNone/>
            </a:pPr>
            <a:r>
              <a:rPr lang="en-GB" altLang="en-US" sz="1800" dirty="0">
                <a:solidFill>
                  <a:schemeClr val="tx2"/>
                </a:solidFill>
                <a:ea typeface="Batang" pitchFamily="18" charset="-127"/>
              </a:rPr>
              <a:t>Software, algorithms</a:t>
            </a:r>
          </a:p>
          <a:p>
            <a:pPr eaLnBrk="1" hangingPunct="1">
              <a:spcBef>
                <a:spcPct val="0"/>
              </a:spcBef>
              <a:buNone/>
            </a:pPr>
            <a:r>
              <a:rPr lang="en-GB" altLang="en-US" sz="1800" dirty="0">
                <a:solidFill>
                  <a:schemeClr val="tx2"/>
                </a:solidFill>
                <a:ea typeface="Batang" pitchFamily="18" charset="-127"/>
              </a:rPr>
              <a:t>Configurations, </a:t>
            </a:r>
          </a:p>
          <a:p>
            <a:pPr eaLnBrk="1" hangingPunct="1">
              <a:spcBef>
                <a:spcPct val="0"/>
              </a:spcBef>
              <a:buFontTx/>
              <a:buNone/>
            </a:pPr>
            <a:r>
              <a:rPr lang="en-GB" altLang="en-US" sz="1800" dirty="0">
                <a:solidFill>
                  <a:schemeClr val="tx2"/>
                </a:solidFill>
                <a:ea typeface="Batang" pitchFamily="18" charset="-127"/>
              </a:rPr>
              <a:t>Tools and apps, services</a:t>
            </a:r>
          </a:p>
          <a:p>
            <a:pPr eaLnBrk="1" hangingPunct="1">
              <a:spcBef>
                <a:spcPct val="0"/>
              </a:spcBef>
              <a:buNone/>
            </a:pPr>
            <a:r>
              <a:rPr lang="en-GB" altLang="en-US" sz="1800" dirty="0">
                <a:solidFill>
                  <a:schemeClr val="tx2"/>
                </a:solidFill>
                <a:ea typeface="Batang" pitchFamily="18" charset="-127"/>
              </a:rPr>
              <a:t>Codes, code libraries</a:t>
            </a:r>
          </a:p>
          <a:p>
            <a:pPr eaLnBrk="1" hangingPunct="1">
              <a:spcBef>
                <a:spcPct val="0"/>
              </a:spcBef>
              <a:buFontTx/>
              <a:buNone/>
            </a:pPr>
            <a:r>
              <a:rPr lang="en-GB" altLang="en-US" sz="1800" dirty="0">
                <a:solidFill>
                  <a:schemeClr val="tx2"/>
                </a:solidFill>
                <a:ea typeface="Batang" pitchFamily="18" charset="-127"/>
              </a:rPr>
              <a:t>Workflows,  scripts</a:t>
            </a:r>
          </a:p>
          <a:p>
            <a:pPr eaLnBrk="1" hangingPunct="1">
              <a:spcBef>
                <a:spcPct val="0"/>
              </a:spcBef>
              <a:buFontTx/>
              <a:buNone/>
            </a:pPr>
            <a:r>
              <a:rPr lang="en-GB" altLang="en-US" sz="1800" dirty="0">
                <a:solidFill>
                  <a:schemeClr val="tx2"/>
                </a:solidFill>
                <a:ea typeface="Batang" pitchFamily="18" charset="-127"/>
              </a:rPr>
              <a:t>System software </a:t>
            </a:r>
          </a:p>
          <a:p>
            <a:pPr eaLnBrk="1" hangingPunct="1">
              <a:spcBef>
                <a:spcPct val="0"/>
              </a:spcBef>
              <a:buFontTx/>
              <a:buNone/>
            </a:pPr>
            <a:r>
              <a:rPr lang="en-GB" altLang="en-US" sz="1800" dirty="0">
                <a:solidFill>
                  <a:schemeClr val="tx2"/>
                </a:solidFill>
                <a:ea typeface="Batang" pitchFamily="18" charset="-127"/>
              </a:rPr>
              <a:t>Infrastructure </a:t>
            </a:r>
          </a:p>
          <a:p>
            <a:pPr eaLnBrk="1" hangingPunct="1">
              <a:spcBef>
                <a:spcPct val="0"/>
              </a:spcBef>
              <a:buFontTx/>
              <a:buNone/>
            </a:pPr>
            <a:r>
              <a:rPr lang="en-GB" altLang="en-US" sz="1800" dirty="0">
                <a:solidFill>
                  <a:schemeClr val="tx2"/>
                </a:solidFill>
                <a:ea typeface="Batang" pitchFamily="18" charset="-127"/>
              </a:rPr>
              <a:t>Compilers, hardware</a:t>
            </a:r>
          </a:p>
        </p:txBody>
      </p:sp>
      <p:pic>
        <p:nvPicPr>
          <p:cNvPr id="20" name="Picture 19" descr="pac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9" y="3749612"/>
            <a:ext cx="5328592" cy="2483715"/>
          </a:xfrm>
          <a:prstGeom prst="rect">
            <a:avLst/>
          </a:prstGeom>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8292" y="2924944"/>
            <a:ext cx="5394204" cy="118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08191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688" r="32196"/>
          <a:stretch/>
        </p:blipFill>
        <p:spPr bwMode="auto">
          <a:xfrm>
            <a:off x="107504" y="116632"/>
            <a:ext cx="4208554" cy="6741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rot="10800000">
            <a:off x="4334339" y="448706"/>
            <a:ext cx="864096"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orbel" panose="020B0503020204020204" pitchFamily="34" charset="0"/>
            </a:endParaRPr>
          </a:p>
        </p:txBody>
      </p:sp>
      <p:sp>
        <p:nvSpPr>
          <p:cNvPr id="5" name="TextBox 4"/>
          <p:cNvSpPr txBox="1"/>
          <p:nvPr/>
        </p:nvSpPr>
        <p:spPr>
          <a:xfrm>
            <a:off x="5222421" y="332656"/>
            <a:ext cx="3921579" cy="830997"/>
          </a:xfrm>
          <a:prstGeom prst="rect">
            <a:avLst/>
          </a:prstGeom>
          <a:noFill/>
        </p:spPr>
        <p:txBody>
          <a:bodyPr wrap="square" rtlCol="0">
            <a:spAutoFit/>
          </a:bodyPr>
          <a:lstStyle/>
          <a:p>
            <a:r>
              <a:rPr lang="en-GB" sz="2400" dirty="0" smtClean="0">
                <a:latin typeface="Corbel" panose="020B0503020204020204" pitchFamily="34" charset="0"/>
              </a:rPr>
              <a:t>Download as a Research Object Bundle</a:t>
            </a:r>
            <a:endParaRPr lang="en-GB" sz="2400" dirty="0">
              <a:latin typeface="Corbel" panose="020B0503020204020204" pitchFamily="34" charset="0"/>
            </a:endParaRPr>
          </a:p>
        </p:txBody>
      </p:sp>
      <p:sp>
        <p:nvSpPr>
          <p:cNvPr id="8" name="Right Arrow 7"/>
          <p:cNvSpPr/>
          <p:nvPr/>
        </p:nvSpPr>
        <p:spPr>
          <a:xfrm rot="10800000">
            <a:off x="4283969" y="3356992"/>
            <a:ext cx="864096"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orbel" panose="020B0503020204020204" pitchFamily="34" charset="0"/>
            </a:endParaRPr>
          </a:p>
        </p:txBody>
      </p:sp>
      <p:sp>
        <p:nvSpPr>
          <p:cNvPr id="9" name="TextBox 8"/>
          <p:cNvSpPr txBox="1"/>
          <p:nvPr/>
        </p:nvSpPr>
        <p:spPr>
          <a:xfrm>
            <a:off x="5172050" y="2996952"/>
            <a:ext cx="3360389" cy="1200329"/>
          </a:xfrm>
          <a:prstGeom prst="rect">
            <a:avLst/>
          </a:prstGeom>
          <a:noFill/>
        </p:spPr>
        <p:txBody>
          <a:bodyPr wrap="square" rtlCol="0">
            <a:spAutoFit/>
          </a:bodyPr>
          <a:lstStyle/>
          <a:p>
            <a:r>
              <a:rPr lang="en-GB" sz="2400" dirty="0" smtClean="0">
                <a:latin typeface="Corbel" panose="020B0503020204020204" pitchFamily="34" charset="0"/>
              </a:rPr>
              <a:t>Over an active </a:t>
            </a:r>
            <a:r>
              <a:rPr lang="en-GB" sz="2400" dirty="0" err="1" smtClean="0">
                <a:latin typeface="Corbel" panose="020B0503020204020204" pitchFamily="34" charset="0"/>
              </a:rPr>
              <a:t>github</a:t>
            </a:r>
            <a:r>
              <a:rPr lang="en-GB" sz="2400" dirty="0" smtClean="0">
                <a:latin typeface="Corbel" panose="020B0503020204020204" pitchFamily="34" charset="0"/>
              </a:rPr>
              <a:t> entry for an actively developing workflow</a:t>
            </a:r>
            <a:endParaRPr lang="en-GB" sz="2400" dirty="0">
              <a:latin typeface="Corbel" panose="020B0503020204020204" pitchFamily="34" charset="0"/>
            </a:endParaRPr>
          </a:p>
        </p:txBody>
      </p:sp>
      <p:sp>
        <p:nvSpPr>
          <p:cNvPr id="6" name="Rectangle 5"/>
          <p:cNvSpPr/>
          <p:nvPr/>
        </p:nvSpPr>
        <p:spPr>
          <a:xfrm>
            <a:off x="5254465" y="1268760"/>
            <a:ext cx="3779912" cy="1200329"/>
          </a:xfrm>
          <a:prstGeom prst="rect">
            <a:avLst/>
          </a:prstGeom>
        </p:spPr>
        <p:txBody>
          <a:bodyPr wrap="square">
            <a:spAutoFit/>
          </a:bodyPr>
          <a:lstStyle/>
          <a:p>
            <a:r>
              <a:rPr lang="en-GB" sz="2400" dirty="0" smtClean="0">
                <a:latin typeface="Corbel" panose="020B0503020204020204" pitchFamily="34" charset="0"/>
              </a:rPr>
              <a:t>permalink </a:t>
            </a:r>
            <a:r>
              <a:rPr lang="en-GB" sz="2400" dirty="0" smtClean="0">
                <a:latin typeface="Corbel" panose="020B0503020204020204" pitchFamily="34" charset="0"/>
              </a:rPr>
              <a:t>to snapshot </a:t>
            </a:r>
            <a:r>
              <a:rPr lang="en-GB" sz="2400" dirty="0">
                <a:latin typeface="Corbel" panose="020B0503020204020204" pitchFamily="34" charset="0"/>
              </a:rPr>
              <a:t>the GitHub </a:t>
            </a:r>
            <a:r>
              <a:rPr lang="en-GB" sz="2400" dirty="0" smtClean="0">
                <a:latin typeface="Corbel" panose="020B0503020204020204" pitchFamily="34" charset="0"/>
              </a:rPr>
              <a:t>entry and RO identifier</a:t>
            </a:r>
            <a:endParaRPr lang="en-GB" sz="2400" dirty="0">
              <a:latin typeface="Corbel" panose="020B0503020204020204" pitchFamily="34" charset="0"/>
            </a:endParaRPr>
          </a:p>
        </p:txBody>
      </p:sp>
      <p:sp>
        <p:nvSpPr>
          <p:cNvPr id="11" name="Right Arrow 10"/>
          <p:cNvSpPr/>
          <p:nvPr/>
        </p:nvSpPr>
        <p:spPr>
          <a:xfrm rot="10800000">
            <a:off x="4358325" y="1249179"/>
            <a:ext cx="864096"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orbel" panose="020B0503020204020204" pitchFamily="34" charset="0"/>
            </a:endParaRPr>
          </a:p>
        </p:txBody>
      </p:sp>
      <p:sp>
        <p:nvSpPr>
          <p:cNvPr id="2" name="Title 1"/>
          <p:cNvSpPr>
            <a:spLocks noGrp="1"/>
          </p:cNvSpPr>
          <p:nvPr>
            <p:ph type="title"/>
          </p:nvPr>
        </p:nvSpPr>
        <p:spPr>
          <a:xfrm>
            <a:off x="-12417" y="5715000"/>
            <a:ext cx="4370742" cy="1143000"/>
          </a:xfrm>
          <a:solidFill>
            <a:schemeClr val="bg1"/>
          </a:solidFill>
        </p:spPr>
        <p:txBody>
          <a:bodyPr>
            <a:normAutofit/>
          </a:bodyPr>
          <a:lstStyle/>
          <a:p>
            <a:r>
              <a:rPr lang="en-GB" sz="2800" dirty="0" smtClean="0">
                <a:latin typeface="Corbel" panose="020B0503020204020204" pitchFamily="34" charset="0"/>
              </a:rPr>
              <a:t>Common Workflow Language Viewer</a:t>
            </a:r>
            <a:endParaRPr lang="en-GB" sz="2800" dirty="0">
              <a:latin typeface="Corbel" panose="020B0503020204020204" pitchFamily="34" charset="0"/>
            </a:endParaRPr>
          </a:p>
        </p:txBody>
      </p:sp>
      <p:sp>
        <p:nvSpPr>
          <p:cNvPr id="3" name="TextBox 2"/>
          <p:cNvSpPr txBox="1"/>
          <p:nvPr/>
        </p:nvSpPr>
        <p:spPr>
          <a:xfrm>
            <a:off x="4419214" y="4523636"/>
            <a:ext cx="4390369" cy="1569660"/>
          </a:xfrm>
          <a:prstGeom prst="rect">
            <a:avLst/>
          </a:prstGeom>
          <a:solidFill>
            <a:schemeClr val="bg1">
              <a:lumMod val="95000"/>
            </a:schemeClr>
          </a:solidFill>
          <a:ln>
            <a:solidFill>
              <a:schemeClr val="tx1"/>
            </a:solidFill>
          </a:ln>
        </p:spPr>
        <p:txBody>
          <a:bodyPr wrap="square" rtlCol="0">
            <a:spAutoFit/>
          </a:bodyPr>
          <a:lstStyle/>
          <a:p>
            <a:r>
              <a:rPr lang="en-GB" sz="2400" dirty="0" smtClean="0">
                <a:latin typeface="Corbel" panose="020B0503020204020204" pitchFamily="34" charset="0"/>
              </a:rPr>
              <a:t>CWL files packaged in a RO </a:t>
            </a:r>
          </a:p>
          <a:p>
            <a:r>
              <a:rPr lang="en-GB" sz="2400" dirty="0" smtClean="0">
                <a:latin typeface="Corbel" panose="020B0503020204020204" pitchFamily="34" charset="0"/>
              </a:rPr>
              <a:t>CWL RO + added richness</a:t>
            </a:r>
          </a:p>
          <a:p>
            <a:endParaRPr lang="en-GB" sz="2400" dirty="0">
              <a:latin typeface="Corbel" panose="020B0503020204020204" pitchFamily="34" charset="0"/>
            </a:endParaRPr>
          </a:p>
          <a:p>
            <a:r>
              <a:rPr lang="en-GB" sz="2400" dirty="0" smtClean="0">
                <a:latin typeface="Corbel" panose="020B0503020204020204" pitchFamily="34" charset="0"/>
              </a:rPr>
              <a:t>Lift out parts into the manifest</a:t>
            </a:r>
          </a:p>
        </p:txBody>
      </p:sp>
    </p:spTree>
    <p:extLst>
      <p:ext uri="{BB962C8B-B14F-4D97-AF65-F5344CB8AC3E}">
        <p14:creationId xmlns:p14="http://schemas.microsoft.com/office/powerpoint/2010/main" val="20390480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A2B81B50-C841-459C-862C-3FD39F7C9A06}"/>
              </a:ext>
            </a:extLst>
          </p:cNvPr>
          <p:cNvGrpSpPr/>
          <p:nvPr/>
        </p:nvGrpSpPr>
        <p:grpSpPr>
          <a:xfrm>
            <a:off x="2976996" y="-83285"/>
            <a:ext cx="5964953" cy="7532771"/>
            <a:chOff x="3969327" y="-83285"/>
            <a:chExt cx="7953271" cy="7532771"/>
          </a:xfrm>
        </p:grpSpPr>
        <p:sp>
          <p:nvSpPr>
            <p:cNvPr id="4" name="Rectangle 1">
              <a:extLst>
                <a:ext uri="{FF2B5EF4-FFF2-40B4-BE49-F238E27FC236}">
                  <a16:creationId xmlns="" xmlns:a16="http://schemas.microsoft.com/office/drawing/2014/main" id="{A17B43CD-51B2-4F0E-B2CC-0C910BD7D334}"/>
                </a:ext>
              </a:extLst>
            </p:cNvPr>
            <p:cNvSpPr>
              <a:spLocks noChangeArrowheads="1"/>
            </p:cNvSpPr>
            <p:nvPr/>
          </p:nvSpPr>
          <p:spPr bwMode="auto">
            <a:xfrm>
              <a:off x="3969327" y="-83285"/>
              <a:ext cx="7953271" cy="7532771"/>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dirty="0">
                  <a:ln>
                    <a:noFill/>
                  </a:ln>
                  <a:solidFill>
                    <a:srgbClr val="333333"/>
                  </a:solidFill>
                  <a:effectLst/>
                  <a:latin typeface="Corbel" panose="020B0503020204020204" pitchFamily="34" charset="0"/>
                </a:rPr>
                <a:t>Best Practices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In order to ensure that your workflow is well presented in CWL Viewer, we recommend the following of </a:t>
              </a:r>
              <a:r>
                <a:rPr kumimoji="0" lang="en-US" altLang="en-US" sz="1000" b="0" i="0" u="none" strike="noStrike" cap="none" normalizeH="0" baseline="0" dirty="0">
                  <a:ln>
                    <a:noFill/>
                  </a:ln>
                  <a:solidFill>
                    <a:srgbClr val="337AB7"/>
                  </a:solidFill>
                  <a:effectLst/>
                  <a:latin typeface="Corbel" panose="020B0503020204020204" pitchFamily="34" charset="0"/>
                  <a:hlinkClick r:id="rId2"/>
                </a:rPr>
                <a:t>CWL Best Practices</a:t>
              </a:r>
              <a:r>
                <a:rPr kumimoji="0" lang="en-US" altLang="en-US" sz="1000" b="0" i="0" u="none" strike="noStrike" cap="none" normalizeH="0" baseline="0" dirty="0">
                  <a:ln>
                    <a:noFill/>
                  </a:ln>
                  <a:solidFill>
                    <a:srgbClr val="333333"/>
                  </a:solidFill>
                  <a:effectLst/>
                  <a:latin typeface="Corbel" panose="020B0503020204020204" pitchFamily="34" charset="0"/>
                </a:rPr>
                <a:t>. Those which are specifically relevant to the viewer are detailed below, but it is suggested that you try to meet as many as possible to include the general quality and reproducibility of your workflows.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Some limitations of the CWL Viewer which you may need to be aware of are also described here.</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Label Strings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Include a </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top level short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label</a:t>
              </a:r>
              <a:r>
                <a:rPr kumimoji="0" lang="en-US" altLang="en-US" sz="1000" b="1" i="0" u="none" strike="noStrike" cap="none" normalizeH="0" baseline="0" dirty="0">
                  <a:ln>
                    <a:noFill/>
                  </a:ln>
                  <a:solidFill>
                    <a:srgbClr val="333333"/>
                  </a:solidFill>
                  <a:effectLst/>
                  <a:latin typeface="Corbel" panose="020B0503020204020204" pitchFamily="34" charset="0"/>
                </a:rPr>
                <a:t> </a:t>
              </a:r>
              <a:r>
                <a:rPr kumimoji="0" lang="en-US" altLang="en-US" sz="1000" b="1" i="0" u="none" strike="noStrike" cap="none" normalizeH="0" baseline="0" dirty="0" err="1">
                  <a:ln>
                    <a:noFill/>
                  </a:ln>
                  <a:solidFill>
                    <a:srgbClr val="333333"/>
                  </a:solidFill>
                  <a:effectLst/>
                  <a:latin typeface="Corbel" panose="020B0503020204020204" pitchFamily="34" charset="0"/>
                </a:rPr>
                <a:t>summarising</a:t>
              </a:r>
              <a:r>
                <a:rPr kumimoji="0" lang="en-US" altLang="en-US" sz="1000" b="1" i="0" u="none" strike="noStrike" cap="none" normalizeH="0" baseline="0" dirty="0">
                  <a:ln>
                    <a:noFill/>
                  </a:ln>
                  <a:solidFill>
                    <a:srgbClr val="333333"/>
                  </a:solidFill>
                  <a:effectLst/>
                  <a:latin typeface="Corbel" panose="020B0503020204020204" pitchFamily="34" charset="0"/>
                </a:rPr>
                <a:t> each tool and workflow</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Labels give the user an easy human-readable version of the name for the tool or workflow</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For workflows this will be displayed at the top of the page as the title and for tools it will be displayed in the table and as the name of the step in the </a:t>
              </a:r>
              <a:r>
                <a:rPr kumimoji="0" lang="en-US" altLang="en-US" sz="1000" b="0" i="0" u="none" strike="noStrike" cap="none" normalizeH="0" baseline="0" dirty="0" err="1">
                  <a:ln>
                    <a:noFill/>
                  </a:ln>
                  <a:solidFill>
                    <a:srgbClr val="333333"/>
                  </a:solidFill>
                  <a:effectLst/>
                  <a:latin typeface="Corbel" panose="020B0503020204020204" pitchFamily="34" charset="0"/>
                </a:rPr>
                <a:t>visualisation</a:t>
              </a:r>
              <a:r>
                <a:rPr kumimoji="0" lang="en-US" altLang="en-US" sz="1000" b="0" i="0" u="none" strike="noStrike" cap="none" normalizeH="0" baseline="0" dirty="0">
                  <a:ln>
                    <a:noFill/>
                  </a:ln>
                  <a:solidFill>
                    <a:srgbClr val="333333"/>
                  </a:solidFill>
                  <a:effectLst/>
                  <a:latin typeface="Corbel" panose="020B0503020204020204" pitchFamily="34" charset="0"/>
                </a:rPr>
                <a:t>. If a </a:t>
              </a:r>
              <a:r>
                <a:rPr kumimoji="0" lang="en-US" altLang="en-US" sz="900" b="0" i="0" u="none" strike="noStrike" cap="none" normalizeH="0" baseline="0" dirty="0">
                  <a:ln>
                    <a:noFill/>
                  </a:ln>
                  <a:solidFill>
                    <a:srgbClr val="C7254E"/>
                  </a:solidFill>
                  <a:effectLst/>
                  <a:latin typeface="Corbel" panose="020B0503020204020204" pitchFamily="34" charset="0"/>
                </a:rPr>
                <a:t>label</a:t>
              </a:r>
              <a:r>
                <a:rPr kumimoji="0" lang="en-US" altLang="en-US" sz="1000" b="0" i="0" u="none" strike="noStrike" cap="none" normalizeH="0" baseline="0" dirty="0">
                  <a:ln>
                    <a:noFill/>
                  </a:ln>
                  <a:solidFill>
                    <a:srgbClr val="333333"/>
                  </a:solidFill>
                  <a:effectLst/>
                  <a:latin typeface="Corbel" panose="020B0503020204020204" pitchFamily="34" charset="0"/>
                </a:rPr>
                <a:t> is given at the step level, it will take priority over the top level tool </a:t>
              </a:r>
              <a:r>
                <a:rPr kumimoji="0" lang="en-US" altLang="en-US" sz="900" b="0" i="0" u="none" strike="noStrike" cap="none" normalizeH="0" baseline="0" dirty="0">
                  <a:ln>
                    <a:noFill/>
                  </a:ln>
                  <a:solidFill>
                    <a:srgbClr val="C7254E"/>
                  </a:solidFill>
                  <a:effectLst/>
                  <a:latin typeface="Corbel" panose="020B0503020204020204" pitchFamily="34" charset="0"/>
                </a:rPr>
                <a:t>label</a:t>
              </a:r>
              <a:r>
                <a:rPr kumimoji="0" lang="en-US" altLang="en-US" sz="1000" b="0" i="0" u="none" strike="noStrike" cap="none" normalizeH="0" baseline="0" dirty="0">
                  <a:ln>
                    <a:noFill/>
                  </a:ln>
                  <a:solidFill>
                    <a:srgbClr val="333333"/>
                  </a:solidFill>
                  <a:effectLst/>
                  <a:latin typeface="Corbel" panose="020B0503020204020204" pitchFamily="34" charset="0"/>
                </a:rPr>
                <a:t>. You can use this to provide a more descriptive label of the tool's application in the particular step if preferred.</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Doc Strings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If useful, </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include a top level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doc</a:t>
              </a:r>
              <a:r>
                <a:rPr kumimoji="0" lang="en-US" altLang="en-US" sz="1000" b="1" i="0" u="none" strike="noStrike" cap="none" normalizeH="0" baseline="0" dirty="0">
                  <a:ln>
                    <a:noFill/>
                  </a:ln>
                  <a:solidFill>
                    <a:srgbClr val="333333"/>
                  </a:solidFill>
                  <a:effectLst/>
                  <a:latin typeface="Corbel" panose="020B0503020204020204" pitchFamily="34" charset="0"/>
                </a:rPr>
                <a:t> string providing a longer, more detailed description than was provided in the </a:t>
              </a:r>
              <a:r>
                <a:rPr kumimoji="0" lang="en-US" altLang="en-US" sz="900" b="1" i="0" u="none" strike="noStrike" cap="none" normalizeH="0" baseline="0" dirty="0">
                  <a:ln>
                    <a:noFill/>
                  </a:ln>
                  <a:solidFill>
                    <a:srgbClr val="C7254E"/>
                  </a:solidFill>
                  <a:effectLst/>
                  <a:latin typeface="Corbel" panose="020B0503020204020204" pitchFamily="34" charset="0"/>
                </a:rPr>
                <a:t>label</a:t>
              </a:r>
              <a:r>
                <a:rPr kumimoji="0" lang="en-US" altLang="en-US" sz="1000" b="1" i="0" u="none" strike="noStrike" cap="none" normalizeH="0" baseline="0" dirty="0">
                  <a:ln>
                    <a:noFill/>
                  </a:ln>
                  <a:solidFill>
                    <a:srgbClr val="333333"/>
                  </a:solidFill>
                  <a:effectLst/>
                  <a:latin typeface="Corbel" panose="020B0503020204020204" pitchFamily="34" charset="0"/>
                </a:rPr>
                <a:t> (see above)</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Docs give the user a detailed description of the role a tool or workflow performs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For workflows this will be displayed at the top of the page under the title and for tools it will be displayed in the table. If a </a:t>
              </a:r>
              <a:r>
                <a:rPr kumimoji="0" lang="en-US" altLang="en-US" sz="900" b="0" i="0" u="none" strike="noStrike" cap="none" normalizeH="0" baseline="0" dirty="0">
                  <a:ln>
                    <a:noFill/>
                  </a:ln>
                  <a:solidFill>
                    <a:srgbClr val="C7254E"/>
                  </a:solidFill>
                  <a:effectLst/>
                  <a:latin typeface="Corbel" panose="020B0503020204020204" pitchFamily="34" charset="0"/>
                </a:rPr>
                <a:t>doc</a:t>
              </a:r>
              <a:r>
                <a:rPr kumimoji="0" lang="en-US" altLang="en-US" sz="1000" b="0" i="0" u="none" strike="noStrike" cap="none" normalizeH="0" baseline="0" dirty="0">
                  <a:ln>
                    <a:noFill/>
                  </a:ln>
                  <a:solidFill>
                    <a:srgbClr val="333333"/>
                  </a:solidFill>
                  <a:effectLst/>
                  <a:latin typeface="Corbel" panose="020B0503020204020204" pitchFamily="34" charset="0"/>
                </a:rPr>
                <a:t> string is given at the step level, it will take priority over the top level tool doc. You can use this to provide a more descriptive label of the tool's application in the particular step if preferred</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Conceptual Identifiers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All </a:t>
              </a:r>
              <a:r>
                <a:rPr kumimoji="0" lang="en-US" altLang="en-US" sz="900" b="1" i="0" u="none" strike="noStrike" cap="none" normalizeH="0" baseline="0" dirty="0">
                  <a:ln>
                    <a:noFill/>
                  </a:ln>
                  <a:solidFill>
                    <a:srgbClr val="C7254E"/>
                  </a:solidFill>
                  <a:effectLst/>
                  <a:latin typeface="Corbel" panose="020B0503020204020204" pitchFamily="34" charset="0"/>
                </a:rPr>
                <a:t>input</a:t>
              </a:r>
              <a:r>
                <a:rPr kumimoji="0" lang="en-US" altLang="en-US" sz="1000" b="1" i="0" u="none" strike="noStrike" cap="none" normalizeH="0" baseline="0" dirty="0">
                  <a:ln>
                    <a:noFill/>
                  </a:ln>
                  <a:solidFill>
                    <a:srgbClr val="333333"/>
                  </a:solidFill>
                  <a:effectLst/>
                  <a:latin typeface="Corbel" panose="020B0503020204020204" pitchFamily="34" charset="0"/>
                </a:rPr>
                <a:t> and </a:t>
              </a:r>
              <a:r>
                <a:rPr kumimoji="0" lang="en-US" altLang="en-US" sz="900" b="1" i="0" u="none" strike="noStrike" cap="none" normalizeH="0" baseline="0" dirty="0">
                  <a:ln>
                    <a:noFill/>
                  </a:ln>
                  <a:solidFill>
                    <a:srgbClr val="C7254E"/>
                  </a:solidFill>
                  <a:effectLst/>
                  <a:latin typeface="Corbel" panose="020B0503020204020204" pitchFamily="34" charset="0"/>
                </a:rPr>
                <a:t>output</a:t>
              </a:r>
              <a:r>
                <a:rPr kumimoji="0" lang="en-US" altLang="en-US" sz="1000" b="1" i="0" u="none" strike="noStrike" cap="none" normalizeH="0" baseline="0" dirty="0">
                  <a:ln>
                    <a:noFill/>
                  </a:ln>
                  <a:solidFill>
                    <a:srgbClr val="333333"/>
                  </a:solidFill>
                  <a:effectLst/>
                  <a:latin typeface="Corbel" panose="020B0503020204020204" pitchFamily="34" charset="0"/>
                </a:rPr>
                <a:t> identifiers should reflect their conceptual identity. </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Generic and uninformative names such as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result</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 or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input</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output</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 should be avoided</a:t>
              </a:r>
              <a:endParaRPr kumimoji="0" lang="en-US" altLang="en-US" sz="800" b="0" i="0" u="none" strike="noStrike" cap="none" normalizeH="0" baseline="0" dirty="0">
                <a:ln>
                  <a:noFill/>
                </a:ln>
                <a:solidFill>
                  <a:schemeClr val="tx1"/>
                </a:solidFill>
                <a:effectLst/>
                <a:highlight>
                  <a:srgbClr val="FFFF00"/>
                </a:highligh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Helpful identifiers allow for the links between steps in the CWL file to be easily distinguished</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Identifiers are displayed in the tables and are unique to the step. The </a:t>
              </a:r>
              <a:r>
                <a:rPr kumimoji="0" lang="en-US" altLang="en-US" sz="900" b="0" i="0" u="none" strike="noStrike" cap="none" normalizeH="0" baseline="0" dirty="0">
                  <a:ln>
                    <a:noFill/>
                  </a:ln>
                  <a:solidFill>
                    <a:srgbClr val="C7254E"/>
                  </a:solidFill>
                  <a:effectLst/>
                  <a:latin typeface="Corbel" panose="020B0503020204020204" pitchFamily="34" charset="0"/>
                </a:rPr>
                <a:t>label</a:t>
              </a:r>
              <a:r>
                <a:rPr kumimoji="0" lang="en-US" altLang="en-US" sz="1000" b="0" i="0" u="none" strike="noStrike" cap="none" normalizeH="0" baseline="0" dirty="0">
                  <a:ln>
                    <a:noFill/>
                  </a:ln>
                  <a:solidFill>
                    <a:srgbClr val="333333"/>
                  </a:solidFill>
                  <a:effectLst/>
                  <a:latin typeface="Corbel" panose="020B0503020204020204" pitchFamily="34" charset="0"/>
                </a:rPr>
                <a:t> is also used as a replacement for the identifier in the </a:t>
              </a:r>
              <a:r>
                <a:rPr kumimoji="0" lang="en-US" altLang="en-US" sz="1000" b="0" i="0" u="none" strike="noStrike" cap="none" normalizeH="0" baseline="0" dirty="0" err="1">
                  <a:ln>
                    <a:noFill/>
                  </a:ln>
                  <a:solidFill>
                    <a:srgbClr val="333333"/>
                  </a:solidFill>
                  <a:effectLst/>
                  <a:latin typeface="Corbel" panose="020B0503020204020204" pitchFamily="34" charset="0"/>
                </a:rPr>
                <a:t>visualisation</a:t>
              </a:r>
              <a:r>
                <a:rPr kumimoji="0" lang="en-US" altLang="en-US" sz="1000" b="0" i="0" u="none" strike="noStrike" cap="none" normalizeH="0" baseline="0" dirty="0">
                  <a:ln>
                    <a:noFill/>
                  </a:ln>
                  <a:solidFill>
                    <a:srgbClr val="333333"/>
                  </a:solidFill>
                  <a:effectLst/>
                  <a:latin typeface="Corbel" panose="020B0503020204020204" pitchFamily="34" charset="0"/>
                </a:rPr>
                <a:t> if provided.</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Format Specification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The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format</a:t>
              </a:r>
              <a:r>
                <a:rPr kumimoji="0" lang="en-US" altLang="en-US" sz="1000" b="1" i="0" u="none" strike="noStrike" cap="none" normalizeH="0" baseline="0" dirty="0">
                  <a:ln>
                    <a:noFill/>
                  </a:ln>
                  <a:solidFill>
                    <a:srgbClr val="333333"/>
                  </a:solidFill>
                  <a:effectLst/>
                  <a:latin typeface="Corbel" panose="020B0503020204020204" pitchFamily="34" charset="0"/>
                </a:rPr>
                <a:t> field should be specified for all input and output </a:t>
              </a:r>
              <a:r>
                <a:rPr kumimoji="0" lang="en-US" altLang="en-US" sz="900" b="1" i="0" u="none" strike="noStrike" cap="none" normalizeH="0" baseline="0" dirty="0">
                  <a:ln>
                    <a:noFill/>
                  </a:ln>
                  <a:solidFill>
                    <a:srgbClr val="C7254E"/>
                  </a:solidFill>
                  <a:effectLst/>
                  <a:latin typeface="Corbel" panose="020B0503020204020204" pitchFamily="34" charset="0"/>
                </a:rPr>
                <a:t>File</a:t>
              </a:r>
              <a:r>
                <a:rPr kumimoji="0" lang="en-US" altLang="en-US" sz="1000" b="1" i="0" u="none" strike="noStrike" cap="none" normalizeH="0" baseline="0" dirty="0">
                  <a:ln>
                    <a:noFill/>
                  </a:ln>
                  <a:solidFill>
                    <a:srgbClr val="333333"/>
                  </a:solidFill>
                  <a:effectLst/>
                  <a:latin typeface="Corbel" panose="020B0503020204020204" pitchFamily="34" charset="0"/>
                </a:rPr>
                <a:t>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Tools should use format identifiers from a relevant ontology such as the</a:t>
              </a:r>
              <a:r>
                <a:rPr kumimoji="0" lang="en-US" altLang="en-US" sz="1000" b="0" i="0" u="none" strike="noStrike" cap="none" normalizeH="0" baseline="0" dirty="0">
                  <a:ln>
                    <a:noFill/>
                  </a:ln>
                  <a:solidFill>
                    <a:srgbClr val="333333"/>
                  </a:solidFill>
                  <a:effectLst/>
                  <a:highlight>
                    <a:srgbClr val="FFFF00"/>
                  </a:highlight>
                  <a:latin typeface="Corbel" panose="020B0503020204020204" pitchFamily="34" charset="0"/>
                </a:rPr>
                <a:t> </a:t>
              </a:r>
              <a:r>
                <a:rPr kumimoji="0" lang="en-US" altLang="en-US" sz="1000" b="0" i="0" u="none" strike="noStrike" cap="none" normalizeH="0" baseline="0" dirty="0">
                  <a:ln>
                    <a:noFill/>
                  </a:ln>
                  <a:solidFill>
                    <a:srgbClr val="337AB7"/>
                  </a:solidFill>
                  <a:effectLst/>
                  <a:highlight>
                    <a:srgbClr val="FFFF00"/>
                  </a:highlight>
                  <a:latin typeface="Corbel" panose="020B0503020204020204" pitchFamily="34" charset="0"/>
                  <a:hlinkClick r:id="rId3"/>
                </a:rPr>
                <a:t>EDAM Ontology</a:t>
              </a:r>
              <a:r>
                <a:rPr kumimoji="0" lang="en-US" altLang="en-US" sz="1000" b="0" i="0" u="none" strike="noStrike" cap="none" normalizeH="0" baseline="0" dirty="0">
                  <a:ln>
                    <a:noFill/>
                  </a:ln>
                  <a:solidFill>
                    <a:srgbClr val="333333"/>
                  </a:solidFill>
                  <a:effectLst/>
                  <a:latin typeface="Corbel" panose="020B0503020204020204" pitchFamily="34" charset="0"/>
                </a:rPr>
                <a:t> in the case of Bioinformatics tools. For plain types use the </a:t>
              </a:r>
              <a:r>
                <a:rPr kumimoji="0" lang="en-US" altLang="en-US" sz="1000" b="0" i="0" u="none" strike="noStrike" cap="none" normalizeH="0" baseline="0" dirty="0">
                  <a:ln>
                    <a:noFill/>
                  </a:ln>
                  <a:solidFill>
                    <a:srgbClr val="337AB7"/>
                  </a:solidFill>
                  <a:effectLst/>
                  <a:latin typeface="Corbel" panose="020B0503020204020204" pitchFamily="34" charset="0"/>
                  <a:hlinkClick r:id="rId4"/>
                </a:rPr>
                <a:t>IANA media type list</a:t>
              </a:r>
              <a:r>
                <a:rPr kumimoji="0" lang="en-US" altLang="en-US" sz="1000" b="0" i="0" u="none" strike="noStrike" cap="none" normalizeH="0" baseline="0" dirty="0">
                  <a:ln>
                    <a:noFill/>
                  </a:ln>
                  <a:solidFill>
                    <a:srgbClr val="333333"/>
                  </a:solidFill>
                  <a:effectLst/>
                  <a:latin typeface="Corbel" panose="020B0503020204020204" pitchFamily="34" charset="0"/>
                </a:rPr>
                <a:t> </a:t>
              </a:r>
              <a:r>
                <a:rPr kumimoji="0" lang="en-US" altLang="en-US" sz="1000" b="0" i="0" u="none" strike="noStrike" cap="none" normalizeH="0" baseline="0" dirty="0" err="1">
                  <a:ln>
                    <a:noFill/>
                  </a:ln>
                  <a:solidFill>
                    <a:srgbClr val="333333"/>
                  </a:solidFill>
                  <a:effectLst/>
                  <a:latin typeface="Corbel" panose="020B0503020204020204" pitchFamily="34" charset="0"/>
                </a:rPr>
                <a:t>with</a:t>
              </a:r>
              <a:r>
                <a:rPr kumimoji="0" lang="en-US" altLang="en-US" sz="900" b="0" i="0" u="none" strike="noStrike" cap="none" normalizeH="0" baseline="0" dirty="0" err="1">
                  <a:ln>
                    <a:noFill/>
                  </a:ln>
                  <a:solidFill>
                    <a:srgbClr val="C7254E"/>
                  </a:solidFill>
                  <a:effectLst/>
                  <a:latin typeface="Corbel" panose="020B0503020204020204" pitchFamily="34" charset="0"/>
                </a:rPr>
                <a:t>$namespaces</a:t>
              </a:r>
              <a:r>
                <a:rPr kumimoji="0" lang="en-US" altLang="en-US" sz="900" b="0" i="0" u="none" strike="noStrike" cap="none" normalizeH="0" baseline="0" dirty="0">
                  <a:ln>
                    <a:noFill/>
                  </a:ln>
                  <a:solidFill>
                    <a:srgbClr val="C7254E"/>
                  </a:solidFill>
                  <a:effectLst/>
                  <a:latin typeface="Corbel" panose="020B0503020204020204" pitchFamily="34" charset="0"/>
                </a:rPr>
                <a:t>: { </a:t>
              </a:r>
              <a:r>
                <a:rPr kumimoji="0" lang="en-US" altLang="en-US" sz="900" b="0" i="0" u="none" strike="noStrike" cap="none" normalizeH="0" baseline="0" dirty="0" err="1">
                  <a:ln>
                    <a:noFill/>
                  </a:ln>
                  <a:solidFill>
                    <a:srgbClr val="C7254E"/>
                  </a:solidFill>
                  <a:effectLst/>
                  <a:latin typeface="Corbel" panose="020B0503020204020204" pitchFamily="34" charset="0"/>
                </a:rPr>
                <a:t>iana</a:t>
              </a:r>
              <a:r>
                <a:rPr kumimoji="0" lang="en-US" altLang="en-US" sz="900" b="0" i="0" u="none" strike="noStrike" cap="none" normalizeH="0" baseline="0" dirty="0">
                  <a:ln>
                    <a:noFill/>
                  </a:ln>
                  <a:solidFill>
                    <a:srgbClr val="C7254E"/>
                  </a:solidFill>
                  <a:effectLst/>
                  <a:latin typeface="Corbel" panose="020B0503020204020204" pitchFamily="34" charset="0"/>
                </a:rPr>
                <a:t>: </a:t>
              </a:r>
              <a:r>
                <a:rPr kumimoji="0" lang="en-US" altLang="en-US" sz="900" b="0" i="0" u="none" strike="noStrike" cap="none" normalizeH="0" baseline="0" dirty="0">
                  <a:ln>
                    <a:noFill/>
                  </a:ln>
                  <a:solidFill>
                    <a:srgbClr val="C7254E"/>
                  </a:solidFill>
                  <a:effectLst/>
                  <a:highlight>
                    <a:srgbClr val="FFFF00"/>
                  </a:highlight>
                  <a:latin typeface="Corbel" panose="020B0503020204020204" pitchFamily="34" charset="0"/>
                </a:rPr>
                <a:t>"https://www.iana.org/assignments/media-types/"</a:t>
              </a:r>
              <a:r>
                <a:rPr kumimoji="0" lang="en-US" altLang="en-US" sz="900" b="0" i="0" u="none" strike="noStrike" cap="none" normalizeH="0" baseline="0" dirty="0">
                  <a:ln>
                    <a:noFill/>
                  </a:ln>
                  <a:solidFill>
                    <a:srgbClr val="C7254E"/>
                  </a:solidFill>
                  <a:effectLst/>
                  <a:latin typeface="Corbel" panose="020B0503020204020204" pitchFamily="34" charset="0"/>
                </a:rPr>
                <a:t> }</a:t>
              </a:r>
              <a:r>
                <a:rPr kumimoji="0" lang="en-US" altLang="en-US" sz="1000" b="0" i="0" u="none" strike="noStrike" cap="none" normalizeH="0" baseline="0" dirty="0">
                  <a:ln>
                    <a:noFill/>
                  </a:ln>
                  <a:solidFill>
                    <a:srgbClr val="333333"/>
                  </a:solidFill>
                  <a:effectLst/>
                  <a:latin typeface="Corbel" panose="020B0503020204020204" pitchFamily="34" charset="0"/>
                </a:rPr>
                <a:t>, for example </a:t>
              </a:r>
              <a:r>
                <a:rPr kumimoji="0" lang="en-US" altLang="en-US" sz="900" b="0" i="0" u="none" strike="noStrike" cap="none" normalizeH="0" baseline="0" dirty="0" err="1">
                  <a:ln>
                    <a:noFill/>
                  </a:ln>
                  <a:solidFill>
                    <a:srgbClr val="C7254E"/>
                  </a:solidFill>
                  <a:effectLst/>
                  <a:latin typeface="Corbel" panose="020B0503020204020204" pitchFamily="34" charset="0"/>
                </a:rPr>
                <a:t>iana:text</a:t>
              </a:r>
              <a:r>
                <a:rPr kumimoji="0" lang="en-US" altLang="en-US" sz="900" b="0" i="0" u="none" strike="noStrike" cap="none" normalizeH="0" baseline="0" dirty="0">
                  <a:ln>
                    <a:noFill/>
                  </a:ln>
                  <a:solidFill>
                    <a:srgbClr val="C7254E"/>
                  </a:solidFill>
                  <a:effectLst/>
                  <a:latin typeface="Corbel" panose="020B0503020204020204" pitchFamily="34" charset="0"/>
                </a:rPr>
                <a:t>/plain</a:t>
              </a:r>
              <a:r>
                <a:rPr kumimoji="0" lang="en-US" altLang="en-US" sz="1000" b="0" i="0" u="none" strike="noStrike" cap="none" normalizeH="0" baseline="0" dirty="0">
                  <a:ln>
                    <a:noFill/>
                  </a:ln>
                  <a:solidFill>
                    <a:srgbClr val="333333"/>
                  </a:solidFill>
                  <a:effectLst/>
                  <a:latin typeface="Corbel" panose="020B0503020204020204" pitchFamily="34" charset="0"/>
                </a:rPr>
                <a:t>, </a:t>
              </a:r>
              <a:r>
                <a:rPr kumimoji="0" lang="en-US" altLang="en-US" sz="900" b="0" i="0" u="none" strike="noStrike" cap="none" normalizeH="0" baseline="0" dirty="0" err="1">
                  <a:ln>
                    <a:noFill/>
                  </a:ln>
                  <a:solidFill>
                    <a:srgbClr val="C7254E"/>
                  </a:solidFill>
                  <a:effectLst/>
                  <a:latin typeface="Corbel" panose="020B0503020204020204" pitchFamily="34" charset="0"/>
                </a:rPr>
                <a:t>iana:text</a:t>
              </a:r>
              <a:r>
                <a:rPr kumimoji="0" lang="en-US" altLang="en-US" sz="900" b="0" i="0" u="none" strike="noStrike" cap="none" normalizeH="0" baseline="0" dirty="0">
                  <a:ln>
                    <a:noFill/>
                  </a:ln>
                  <a:solidFill>
                    <a:srgbClr val="C7254E"/>
                  </a:solidFill>
                  <a:effectLst/>
                  <a:latin typeface="Corbel" panose="020B0503020204020204" pitchFamily="34" charset="0"/>
                </a:rPr>
                <a:t>/tab-separated-values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The use of formal standards for format fields enables implementations to provide checks for compatibility in formatting of files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Ontologies will be parsed and the name of and link to the format displayed in the table on workflow pages. Plain formats will have the iana.org link given but will not display the name of the format.</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Separation of Concerns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Each </a:t>
              </a:r>
              <a:r>
                <a:rPr kumimoji="0" lang="en-US" altLang="en-US" sz="900" b="1" i="0" u="none" strike="noStrike" cap="none" normalizeH="0" baseline="0" dirty="0" err="1">
                  <a:ln>
                    <a:noFill/>
                  </a:ln>
                  <a:solidFill>
                    <a:srgbClr val="C7254E"/>
                  </a:solidFill>
                  <a:effectLst/>
                  <a:latin typeface="Corbel" panose="020B0503020204020204" pitchFamily="34" charset="0"/>
                </a:rPr>
                <a:t>CommandLineTool</a:t>
              </a:r>
              <a:r>
                <a:rPr kumimoji="0" lang="en-US" altLang="en-US" sz="1000" b="1" i="0" u="none" strike="noStrike" cap="none" normalizeH="0" baseline="0" dirty="0">
                  <a:ln>
                    <a:noFill/>
                  </a:ln>
                  <a:solidFill>
                    <a:srgbClr val="333333"/>
                  </a:solidFill>
                  <a:effectLst/>
                  <a:latin typeface="Corbel" panose="020B0503020204020204" pitchFamily="34" charset="0"/>
                </a:rPr>
                <a:t> description should focus on a single operation only, even if the (sub)command is capable of more.</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This allows for easier reuse of the tool in other workflows and understanding as to it's purpose</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In CWL Viewer this ensures that steps are clear in purpose within the workflow and generated </a:t>
              </a:r>
              <a:r>
                <a:rPr kumimoji="0" lang="en-US" altLang="en-US" sz="1000" b="0" i="0" u="none" strike="noStrike" cap="none" normalizeH="0" baseline="0" dirty="0" err="1">
                  <a:ln>
                    <a:noFill/>
                  </a:ln>
                  <a:solidFill>
                    <a:srgbClr val="333333"/>
                  </a:solidFill>
                  <a:effectLst/>
                  <a:latin typeface="Corbel" panose="020B0503020204020204" pitchFamily="34" charset="0"/>
                </a:rPr>
                <a:t>visualisation</a:t>
              </a:r>
              <a:endParaRPr kumimoji="0" lang="en-US" altLang="en-US" sz="1800" b="0" i="0" u="none" strike="noStrike" cap="none" normalizeH="0" baseline="0" dirty="0">
                <a:ln>
                  <a:noFill/>
                </a:ln>
                <a:solidFill>
                  <a:schemeClr val="tx1"/>
                </a:solidFill>
                <a:effectLst/>
                <a:latin typeface="Corbel" panose="020B0503020204020204" pitchFamily="34" charset="0"/>
              </a:endParaRPr>
            </a:p>
          </p:txBody>
        </p:sp>
        <p:sp>
          <p:nvSpPr>
            <p:cNvPr id="5" name="Rectangle 4">
              <a:extLst>
                <a:ext uri="{FF2B5EF4-FFF2-40B4-BE49-F238E27FC236}">
                  <a16:creationId xmlns="" xmlns:a16="http://schemas.microsoft.com/office/drawing/2014/main" id="{0B403D06-F375-4041-A1A7-F55EF973BAD0}"/>
                </a:ext>
              </a:extLst>
            </p:cNvPr>
            <p:cNvSpPr/>
            <p:nvPr/>
          </p:nvSpPr>
          <p:spPr>
            <a:xfrm>
              <a:off x="7136044" y="116632"/>
              <a:ext cx="4594335" cy="369332"/>
            </a:xfrm>
            <a:prstGeom prst="rect">
              <a:avLst/>
            </a:prstGeom>
          </p:spPr>
          <p:txBody>
            <a:bodyPr wrap="none">
              <a:spAutoFit/>
            </a:bodyPr>
            <a:lstStyle/>
            <a:p>
              <a:r>
                <a:rPr lang="en-GB" dirty="0">
                  <a:latin typeface="Corbel" panose="020B0503020204020204" pitchFamily="34" charset="0"/>
                  <a:hlinkClick r:id="rId5"/>
                </a:rPr>
                <a:t>https://view.commonwl.org/about</a:t>
              </a:r>
              <a:endParaRPr lang="en-GB" dirty="0">
                <a:latin typeface="Corbel" panose="020B0503020204020204" pitchFamily="34" charset="0"/>
              </a:endParaRPr>
            </a:p>
          </p:txBody>
        </p:sp>
      </p:grpSp>
      <p:sp>
        <p:nvSpPr>
          <p:cNvPr id="9" name="Rectangle 2">
            <a:extLst>
              <a:ext uri="{FF2B5EF4-FFF2-40B4-BE49-F238E27FC236}">
                <a16:creationId xmlns="" xmlns:a16="http://schemas.microsoft.com/office/drawing/2014/main" id="{94FD462D-F37E-4728-AD97-2DA5FA3407FB}"/>
              </a:ext>
            </a:extLst>
          </p:cNvPr>
          <p:cNvSpPr>
            <a:spLocks noChangeArrowheads="1"/>
          </p:cNvSpPr>
          <p:nvPr/>
        </p:nvSpPr>
        <p:spPr bwMode="auto">
          <a:xfrm>
            <a:off x="115591" y="2623300"/>
            <a:ext cx="22743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shouldHaveDoc</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  ( a </a:t>
            </a:r>
            <a:r>
              <a:rPr kumimoji="0" lang="en-US" altLang="en-US" sz="1000" b="0" i="0" u="none" strike="noStrike" cap="none" normalizeH="0" baseline="0" dirty="0" err="1">
                <a:ln>
                  <a:noFill/>
                </a:ln>
                <a:solidFill>
                  <a:srgbClr val="000000"/>
                </a:solidFill>
                <a:effectLst/>
                <a:latin typeface="Corbel" panose="020B0503020204020204" pitchFamily="34" charset="0"/>
              </a:rPr>
              <a:t>cwl:Workflow</a:t>
            </a:r>
            <a:r>
              <a:rPr kumimoji="0" lang="en-US" altLang="en-US" sz="1000" b="0" i="0" u="none" strike="noStrike" cap="none" normalizeH="0" baseline="0" dirty="0">
                <a:ln>
                  <a:noFill/>
                </a:ln>
                <a:solidFill>
                  <a:srgbClr val="000000"/>
                </a:solidFill>
                <a:effectLst/>
                <a:latin typeface="Corbel" panose="020B0503020204020204" pitchFamily="34" charset="0"/>
              </a:rPr>
              <a:t> | a </a:t>
            </a:r>
            <a:r>
              <a:rPr kumimoji="0" lang="en-US" altLang="en-US" sz="1000" b="0" i="0" u="none" strike="noStrike" cap="none" normalizeH="0" baseline="0" dirty="0" err="1">
                <a:ln>
                  <a:noFill/>
                </a:ln>
                <a:solidFill>
                  <a:srgbClr val="000000"/>
                </a:solidFill>
                <a:effectLst/>
                <a:latin typeface="Corbel" panose="020B0503020204020204" pitchFamily="34" charset="0"/>
              </a:rPr>
              <a:t>cwl:Tool</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rbel" panose="020B0503020204020204" pitchFamily="34" charset="0"/>
              </a:rPr>
              <a:t>  </a:t>
            </a:r>
            <a:r>
              <a:rPr kumimoji="0" lang="en-US" altLang="en-US" sz="1000" b="0" i="0" u="none" strike="noStrike" cap="none" normalizeH="0" baseline="0" dirty="0" err="1">
                <a:ln>
                  <a:noFill/>
                </a:ln>
                <a:solidFill>
                  <a:srgbClr val="000000"/>
                </a:solidFill>
                <a:effectLst/>
                <a:latin typeface="Corbel" panose="020B0503020204020204" pitchFamily="34" charset="0"/>
              </a:rPr>
              <a:t>rdfs:comment</a:t>
            </a:r>
            <a:r>
              <a:rPr kumimoji="0" lang="en-US" altLang="en-US" sz="1000" b="0" i="0" u="none" strike="noStrike" cap="none" normalizeH="0" baseline="0" dirty="0">
                <a:ln>
                  <a:noFill/>
                </a:ln>
                <a:solidFill>
                  <a:srgbClr val="000000"/>
                </a:solidFill>
                <a:effectLst/>
                <a:latin typeface="Corbel" panose="020B0503020204020204" pitchFamily="34" charset="0"/>
              </a:rPr>
              <a:t> LITERAL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Corbel" panose="020B0503020204020204" pitchFamily="34" charset="0"/>
              </a:rPr>
              <a:t>}</a:t>
            </a:r>
            <a:endParaRPr kumimoji="0" lang="en-US" altLang="en-US" sz="1000" b="0" i="0" u="none" strike="noStrike" cap="none" normalizeH="0" baseline="0" dirty="0">
              <a:ln>
                <a:noFill/>
              </a:ln>
              <a:solidFill>
                <a:schemeClr val="tx1"/>
              </a:solidFill>
              <a:effectLst/>
              <a:latin typeface="Corbel" panose="020B0503020204020204" pitchFamily="34" charset="0"/>
            </a:endParaRPr>
          </a:p>
        </p:txBody>
      </p:sp>
      <p:sp>
        <p:nvSpPr>
          <p:cNvPr id="10" name="Rectangle 2">
            <a:extLst>
              <a:ext uri="{FF2B5EF4-FFF2-40B4-BE49-F238E27FC236}">
                <a16:creationId xmlns="" xmlns:a16="http://schemas.microsoft.com/office/drawing/2014/main" id="{4C3CF817-DDE3-4467-8352-273C6825240F}"/>
              </a:ext>
            </a:extLst>
          </p:cNvPr>
          <p:cNvSpPr>
            <a:spLocks noChangeArrowheads="1"/>
          </p:cNvSpPr>
          <p:nvPr/>
        </p:nvSpPr>
        <p:spPr bwMode="auto">
          <a:xfrm>
            <a:off x="150456" y="1754680"/>
            <a:ext cx="22743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shouldHaveLabel</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  ( a </a:t>
            </a:r>
            <a:r>
              <a:rPr kumimoji="0" lang="en-US" altLang="en-US" sz="1000" b="0" i="0" u="none" strike="noStrike" cap="none" normalizeH="0" baseline="0" dirty="0" err="1">
                <a:ln>
                  <a:noFill/>
                </a:ln>
                <a:solidFill>
                  <a:srgbClr val="000000"/>
                </a:solidFill>
                <a:effectLst/>
                <a:latin typeface="Corbel" panose="020B0503020204020204" pitchFamily="34" charset="0"/>
              </a:rPr>
              <a:t>cwl:Workflow</a:t>
            </a:r>
            <a:r>
              <a:rPr kumimoji="0" lang="en-US" altLang="en-US" sz="1000" b="0" i="0" u="none" strike="noStrike" cap="none" normalizeH="0" baseline="0" dirty="0">
                <a:ln>
                  <a:noFill/>
                </a:ln>
                <a:solidFill>
                  <a:srgbClr val="000000"/>
                </a:solidFill>
                <a:effectLst/>
                <a:latin typeface="Corbel" panose="020B0503020204020204" pitchFamily="34" charset="0"/>
              </a:rPr>
              <a:t> | a </a:t>
            </a:r>
            <a:r>
              <a:rPr kumimoji="0" lang="en-US" altLang="en-US" sz="1000" b="0" i="0" u="none" strike="noStrike" cap="none" normalizeH="0" baseline="0" dirty="0" err="1">
                <a:ln>
                  <a:noFill/>
                </a:ln>
                <a:solidFill>
                  <a:srgbClr val="000000"/>
                </a:solidFill>
                <a:effectLst/>
                <a:latin typeface="Corbel" panose="020B0503020204020204" pitchFamily="34" charset="0"/>
              </a:rPr>
              <a:t>cwl:Tool</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rbel" panose="020B0503020204020204" pitchFamily="34" charset="0"/>
              </a:rPr>
              <a:t>  </a:t>
            </a:r>
            <a:r>
              <a:rPr kumimoji="0" lang="en-US" altLang="en-US" sz="1000" b="0" i="0" u="none" strike="noStrike" cap="none" normalizeH="0" baseline="0" dirty="0" err="1">
                <a:ln>
                  <a:noFill/>
                </a:ln>
                <a:solidFill>
                  <a:srgbClr val="000000"/>
                </a:solidFill>
                <a:effectLst/>
                <a:latin typeface="Corbel" panose="020B0503020204020204" pitchFamily="34" charset="0"/>
              </a:rPr>
              <a:t>rdfs:label</a:t>
            </a:r>
            <a:r>
              <a:rPr kumimoji="0" lang="en-US" altLang="en-US" sz="1000" b="0" i="0" u="none" strike="noStrike" cap="none" normalizeH="0" baseline="0" dirty="0">
                <a:ln>
                  <a:noFill/>
                </a:ln>
                <a:solidFill>
                  <a:srgbClr val="000000"/>
                </a:solidFill>
                <a:effectLst/>
                <a:latin typeface="Corbel" panose="020B0503020204020204" pitchFamily="34" charset="0"/>
              </a:rPr>
              <a:t> LITERAL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Corbel" panose="020B0503020204020204" pitchFamily="34" charset="0"/>
              </a:rPr>
              <a:t>}</a:t>
            </a:r>
            <a:endParaRPr kumimoji="0" lang="en-US" altLang="en-US" sz="1000" b="0" i="0" u="none" strike="noStrike" cap="none" normalizeH="0" baseline="0" dirty="0">
              <a:ln>
                <a:noFill/>
              </a:ln>
              <a:solidFill>
                <a:schemeClr val="tx1"/>
              </a:solidFill>
              <a:effectLst/>
              <a:latin typeface="Corbel" panose="020B0503020204020204" pitchFamily="34" charset="0"/>
            </a:endParaRPr>
          </a:p>
        </p:txBody>
      </p:sp>
      <p:sp>
        <p:nvSpPr>
          <p:cNvPr id="11" name="Rectangle 2">
            <a:extLst>
              <a:ext uri="{FF2B5EF4-FFF2-40B4-BE49-F238E27FC236}">
                <a16:creationId xmlns="" xmlns:a16="http://schemas.microsoft.com/office/drawing/2014/main" id="{62130637-4FF5-4ACC-A039-58E21352C67B}"/>
              </a:ext>
            </a:extLst>
          </p:cNvPr>
          <p:cNvSpPr>
            <a:spLocks noChangeArrowheads="1"/>
          </p:cNvSpPr>
          <p:nvPr/>
        </p:nvSpPr>
        <p:spPr bwMode="auto">
          <a:xfrm>
            <a:off x="150456" y="3429000"/>
            <a:ext cx="269941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:step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rbel" panose="020B0503020204020204" pitchFamily="34" charset="0"/>
              </a:rPr>
              <a:t>  a </a:t>
            </a:r>
            <a:r>
              <a:rPr lang="en-US" altLang="en-US" sz="1000" dirty="0" err="1">
                <a:solidFill>
                  <a:srgbClr val="000000"/>
                </a:solidFill>
                <a:latin typeface="Corbel" panose="020B0503020204020204" pitchFamily="34" charset="0"/>
              </a:rPr>
              <a:t>cwl:Step</a:t>
            </a:r>
            <a:r>
              <a:rPr lang="en-US" altLang="en-US" sz="1000" dirty="0">
                <a:solidFill>
                  <a:srgbClr val="000000"/>
                </a:solidFill>
                <a:latin typeface="Corbel" panose="020B0503020204020204" pitchFamily="34" charset="0"/>
              </a:rPr>
              <a:t> ;</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  </a:t>
            </a:r>
            <a:r>
              <a:rPr kumimoji="0" lang="en-US" altLang="en-US" sz="1000" b="0" i="0" u="none" strike="noStrike" cap="none" normalizeH="0" baseline="0" dirty="0" err="1">
                <a:ln>
                  <a:noFill/>
                </a:ln>
                <a:solidFill>
                  <a:srgbClr val="000000"/>
                </a:solidFill>
                <a:effectLst/>
                <a:latin typeface="Corbel" panose="020B0503020204020204" pitchFamily="34" charset="0"/>
              </a:rPr>
              <a:t>cwl:inputs</a:t>
            </a:r>
            <a:r>
              <a:rPr kumimoji="0" lang="en-US" altLang="en-US" sz="1000" b="0" i="0" u="none" strike="noStrike" cap="none" normalizeH="0" baseline="0" dirty="0">
                <a:ln>
                  <a:noFill/>
                </a:ln>
                <a:solidFill>
                  <a:srgbClr val="000000"/>
                </a:solidFill>
                <a:effectLst/>
                <a:latin typeface="Corbel" panose="020B0503020204020204" pitchFamily="34" charset="0"/>
              </a:rPr>
              <a:t> @:</a:t>
            </a:r>
            <a:r>
              <a:rPr kumimoji="0" lang="en-US" altLang="en-US" sz="1000" b="0" i="0" u="none" strike="noStrike" cap="none" normalizeH="0" baseline="0" dirty="0" err="1">
                <a:ln>
                  <a:noFill/>
                </a:ln>
                <a:solidFill>
                  <a:srgbClr val="000000"/>
                </a:solidFill>
                <a:effectLst/>
                <a:latin typeface="Corbel" panose="020B0503020204020204" pitchFamily="34" charset="0"/>
              </a:rPr>
              <a:t>shouldHaveFormat</a:t>
            </a:r>
            <a:r>
              <a:rPr kumimoji="0" lang="en-US" altLang="en-US" sz="1000" b="0" i="0" u="none" strike="noStrike" cap="none" normalizeH="0" baseline="0" dirty="0">
                <a:ln>
                  <a:noFill/>
                </a:ln>
                <a:solidFill>
                  <a:srgbClr val="000000"/>
                </a:solidFill>
                <a:effectLst/>
                <a:latin typeface="Corbel" panose="020B0503020204020204" pitchFamily="34" charset="0"/>
              </a:rPr>
              <a:t> ;</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a:t>
            </a:r>
            <a:r>
              <a:rPr lang="en-US" altLang="en-US" sz="1000" dirty="0" err="1">
                <a:solidFill>
                  <a:srgbClr val="000000"/>
                </a:solidFill>
                <a:latin typeface="Corbel" panose="020B0503020204020204" pitchFamily="34" charset="0"/>
              </a:rPr>
              <a:t>cwl:outputs</a:t>
            </a:r>
            <a:r>
              <a:rPr lang="en-US" altLang="en-US" sz="1000" dirty="0">
                <a:solidFill>
                  <a:srgbClr val="000000"/>
                </a:solidFill>
                <a:latin typeface="Corbel" panose="020B0503020204020204" pitchFamily="34" charset="0"/>
              </a:rPr>
              <a:t> </a:t>
            </a: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shouldHaveFormat</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rbel" panose="020B0503020204020204" pitchFamily="34" charset="0"/>
              </a:rPr>
              <a:t>}</a:t>
            </a:r>
          </a:p>
          <a:p>
            <a:pPr eaLnBrk="0" fontAlgn="base" hangingPunct="0">
              <a:spcBef>
                <a:spcPct val="0"/>
              </a:spcBef>
              <a:spcAft>
                <a:spcPct val="0"/>
              </a:spcAft>
            </a:pP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endParaRPr lang="en-US" altLang="en-US" sz="1000" dirty="0">
              <a:solidFill>
                <a:srgbClr val="000000"/>
              </a:solidFill>
              <a:latin typeface="Corbel" panose="020B0503020204020204" pitchFamily="34" charset="0"/>
            </a:endParaRPr>
          </a:p>
          <a:p>
            <a:pPr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shouldHaveFormat</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a:t>
            </a:r>
            <a:r>
              <a:rPr lang="en-US" altLang="en-US" sz="1000" dirty="0" err="1">
                <a:solidFill>
                  <a:srgbClr val="000000"/>
                </a:solidFill>
                <a:latin typeface="Corbel" panose="020B0503020204020204" pitchFamily="34" charset="0"/>
              </a:rPr>
              <a:t>cwl:File</a:t>
            </a:r>
            <a:r>
              <a:rPr lang="en-US" altLang="en-US" sz="1000" dirty="0">
                <a:solidFill>
                  <a:srgbClr val="000000"/>
                </a:solidFill>
                <a:latin typeface="Corbel" panose="020B0503020204020204" pitchFamily="34" charset="0"/>
              </a:rPr>
              <a:t> ;</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lang="en-US" altLang="en-US" sz="1000" dirty="0">
                <a:solidFill>
                  <a:srgbClr val="000000"/>
                </a:solidFill>
                <a:latin typeface="Corbel" panose="020B0503020204020204" pitchFamily="34" charset="0"/>
              </a:rPr>
              <a:t>  </a:t>
            </a:r>
            <a:r>
              <a:rPr lang="en-US" altLang="en-US" sz="1000" dirty="0" err="1">
                <a:solidFill>
                  <a:srgbClr val="000000"/>
                </a:solidFill>
                <a:latin typeface="Corbel" panose="020B0503020204020204" pitchFamily="34" charset="0"/>
              </a:rPr>
              <a:t>dct:format</a:t>
            </a:r>
            <a:r>
              <a:rPr lang="en-US" altLang="en-US" sz="1000" dirty="0">
                <a:solidFill>
                  <a:srgbClr val="000000"/>
                </a:solidFill>
                <a:latin typeface="Corbel" panose="020B0503020204020204" pitchFamily="34" charset="0"/>
              </a:rPr>
              <a:t>  ( @:</a:t>
            </a:r>
            <a:r>
              <a:rPr lang="en-US" altLang="en-US" sz="1000" dirty="0" err="1">
                <a:solidFill>
                  <a:srgbClr val="000000"/>
                </a:solidFill>
                <a:latin typeface="Corbel" panose="020B0503020204020204" pitchFamily="34" charset="0"/>
              </a:rPr>
              <a:t>iana</a:t>
            </a:r>
            <a:r>
              <a:rPr lang="en-US" altLang="en-US" sz="1000" dirty="0">
                <a:solidFill>
                  <a:srgbClr val="000000"/>
                </a:solidFill>
                <a:latin typeface="Corbel" panose="020B0503020204020204" pitchFamily="34" charset="0"/>
              </a:rPr>
              <a:t> | @:edam )</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lang="en-US" altLang="en-US" sz="1000" dirty="0">
                <a:solidFill>
                  <a:srgbClr val="000000"/>
                </a:solidFill>
                <a:latin typeface="Corbel" panose="020B0503020204020204" pitchFamily="34" charset="0"/>
              </a:rPr>
              <a:t>}</a:t>
            </a:r>
          </a:p>
          <a:p>
            <a:pPr eaLnBrk="0" fontAlgn="base" hangingPunct="0">
              <a:spcBef>
                <a:spcPct val="0"/>
              </a:spcBef>
              <a:spcAft>
                <a:spcPct val="0"/>
              </a:spcAft>
            </a:pPr>
            <a:endParaRPr lang="en-US" altLang="en-US" sz="1000" dirty="0">
              <a:solidFill>
                <a:srgbClr val="000000"/>
              </a:solidFill>
              <a:latin typeface="Corbel" panose="020B0503020204020204" pitchFamily="34" charset="0"/>
            </a:endParaRPr>
          </a:p>
          <a:p>
            <a:pPr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iana</a:t>
            </a:r>
            <a:r>
              <a:rPr kumimoji="0" lang="en-US" altLang="en-US" sz="1000" b="0" i="0" u="none" strike="noStrike" cap="none" normalizeH="0" baseline="0" dirty="0">
                <a:ln>
                  <a:noFill/>
                </a:ln>
                <a:solidFill>
                  <a:srgbClr val="000000"/>
                </a:solidFill>
                <a:effectLst/>
                <a:latin typeface="Corbel" panose="020B0503020204020204" pitchFamily="34" charset="0"/>
              </a:rPr>
              <a:t> IRI</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/^https:\/\/www\.</a:t>
            </a:r>
            <a:r>
              <a:rPr lang="en-US" altLang="en-US" sz="1000" dirty="0" err="1">
                <a:solidFill>
                  <a:srgbClr val="000000"/>
                </a:solidFill>
                <a:latin typeface="Corbel" panose="020B0503020204020204" pitchFamily="34" charset="0"/>
              </a:rPr>
              <a:t>iana</a:t>
            </a:r>
            <a:r>
              <a:rPr lang="en-US" altLang="en-US" sz="1000" dirty="0">
                <a:solidFill>
                  <a:srgbClr val="000000"/>
                </a:solidFill>
                <a:latin typeface="Corbel" panose="020B0503020204020204" pitchFamily="34" charset="0"/>
              </a:rPr>
              <a:t>\.org\/assignments\/media-types\/.*</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lang="en-US" altLang="en-US" sz="1000" dirty="0">
                <a:solidFill>
                  <a:srgbClr val="000000"/>
                </a:solidFill>
                <a:latin typeface="Corbel" panose="020B0503020204020204" pitchFamily="34" charset="0"/>
              </a:rPr>
              <a:t>}</a:t>
            </a:r>
          </a:p>
          <a:p>
            <a:pPr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rbel" panose="020B0503020204020204" pitchFamily="34" charset="0"/>
              </a:rPr>
              <a:t>:edam IRI</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/^https:\/\/</a:t>
            </a:r>
            <a:r>
              <a:rPr lang="en-US" altLang="en-US" sz="1000" dirty="0" err="1">
                <a:solidFill>
                  <a:srgbClr val="000000"/>
                </a:solidFill>
                <a:latin typeface="Corbel" panose="020B0503020204020204" pitchFamily="34" charset="0"/>
              </a:rPr>
              <a:t>edamontology</a:t>
            </a:r>
            <a:r>
              <a:rPr lang="en-US" altLang="en-US" sz="1000" dirty="0">
                <a:solidFill>
                  <a:srgbClr val="000000"/>
                </a:solidFill>
                <a:latin typeface="Corbel" panose="020B0503020204020204" pitchFamily="34" charset="0"/>
              </a:rPr>
              <a:t>\.org\/format_.*</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a:t>
            </a:r>
            <a:r>
              <a:rPr lang="en-US" altLang="en-US" sz="1000" dirty="0" err="1">
                <a:solidFill>
                  <a:srgbClr val="000000"/>
                </a:solidFill>
                <a:latin typeface="Corbel" panose="020B0503020204020204" pitchFamily="34" charset="0"/>
              </a:rPr>
              <a:t>rdfs:subClassOf</a:t>
            </a:r>
            <a:r>
              <a:rPr lang="en-US" altLang="en-US" sz="1000" dirty="0">
                <a:solidFill>
                  <a:srgbClr val="000000"/>
                </a:solidFill>
                <a:latin typeface="Corbel" panose="020B0503020204020204" pitchFamily="34" charset="0"/>
              </a:rPr>
              <a:t> &lt;http://edamontology.org/format_1915&gt; </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lang="en-US" altLang="en-US" sz="1000" dirty="0">
                <a:solidFill>
                  <a:srgbClr val="000000"/>
                </a:solidFill>
                <a:latin typeface="Corbel" panose="020B0503020204020204" pitchFamily="34" charset="0"/>
              </a:rPr>
              <a:t>}</a:t>
            </a:r>
            <a:endParaRPr kumimoji="0" lang="en-US" altLang="en-US" sz="1000" b="0" i="0" u="none" strike="noStrike" cap="none" normalizeH="0" baseline="0" dirty="0">
              <a:ln>
                <a:noFill/>
              </a:ln>
              <a:solidFill>
                <a:srgbClr val="000000"/>
              </a:solidFill>
              <a:effectLst/>
              <a:latin typeface="Corbel" panose="020B0503020204020204" pitchFamily="34" charset="0"/>
            </a:endParaRPr>
          </a:p>
        </p:txBody>
      </p:sp>
      <p:cxnSp>
        <p:nvCxnSpPr>
          <p:cNvPr id="16" name="Straight Arrow Connector 15">
            <a:extLst>
              <a:ext uri="{FF2B5EF4-FFF2-40B4-BE49-F238E27FC236}">
                <a16:creationId xmlns="" xmlns:a16="http://schemas.microsoft.com/office/drawing/2014/main" id="{3BB6D8FE-C75F-46AF-A85D-D38939FAB28F}"/>
              </a:ext>
            </a:extLst>
          </p:cNvPr>
          <p:cNvCxnSpPr/>
          <p:nvPr/>
        </p:nvCxnSpPr>
        <p:spPr>
          <a:xfrm flipH="1">
            <a:off x="1777483" y="1908110"/>
            <a:ext cx="1144166" cy="79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6A863208-CCB2-41F5-A416-734B5958AB4D}"/>
              </a:ext>
            </a:extLst>
          </p:cNvPr>
          <p:cNvCxnSpPr/>
          <p:nvPr/>
        </p:nvCxnSpPr>
        <p:spPr>
          <a:xfrm flipH="1">
            <a:off x="1805156" y="2937588"/>
            <a:ext cx="1144166" cy="79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CE19B2C9-3E5C-499A-9CE6-075AD6A39A36}"/>
              </a:ext>
            </a:extLst>
          </p:cNvPr>
          <p:cNvCxnSpPr>
            <a:cxnSpLocks/>
          </p:cNvCxnSpPr>
          <p:nvPr/>
        </p:nvCxnSpPr>
        <p:spPr>
          <a:xfrm flipH="1" flipV="1">
            <a:off x="1679511" y="4917233"/>
            <a:ext cx="1269812" cy="2425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D1B35367-0675-40B0-8D9B-50BFE04934EB}"/>
              </a:ext>
            </a:extLst>
          </p:cNvPr>
          <p:cNvCxnSpPr>
            <a:cxnSpLocks/>
          </p:cNvCxnSpPr>
          <p:nvPr/>
        </p:nvCxnSpPr>
        <p:spPr>
          <a:xfrm flipH="1" flipV="1">
            <a:off x="2497897" y="3724867"/>
            <a:ext cx="652207" cy="3714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B20F54E7-6EA5-470F-9FFC-A8F6840024D9}"/>
              </a:ext>
            </a:extLst>
          </p:cNvPr>
          <p:cNvSpPr/>
          <p:nvPr/>
        </p:nvSpPr>
        <p:spPr>
          <a:xfrm>
            <a:off x="82141" y="281420"/>
            <a:ext cx="2767725" cy="1200329"/>
          </a:xfrm>
          <a:prstGeom prst="rect">
            <a:avLst/>
          </a:prstGeom>
        </p:spPr>
        <p:txBody>
          <a:bodyPr wrap="square">
            <a:spAutoFit/>
          </a:bodyPr>
          <a:lstStyle/>
          <a:p>
            <a:r>
              <a:rPr lang="en-US" sz="2400" dirty="0">
                <a:solidFill>
                  <a:srgbClr val="000000"/>
                </a:solidFill>
                <a:latin typeface="Corbel" panose="020B0503020204020204" pitchFamily="34" charset="0"/>
              </a:rPr>
              <a:t>Capturing </a:t>
            </a:r>
            <a:r>
              <a:rPr lang="en-US" sz="2400" dirty="0" smtClean="0">
                <a:solidFill>
                  <a:srgbClr val="000000"/>
                </a:solidFill>
                <a:latin typeface="Corbel" panose="020B0503020204020204" pitchFamily="34" charset="0"/>
              </a:rPr>
              <a:t>Common Workflow Language Profile </a:t>
            </a:r>
            <a:r>
              <a:rPr lang="en-US" sz="2400" dirty="0">
                <a:solidFill>
                  <a:srgbClr val="000000"/>
                </a:solidFill>
                <a:latin typeface="Corbel" panose="020B0503020204020204" pitchFamily="34" charset="0"/>
              </a:rPr>
              <a:t>as </a:t>
            </a:r>
            <a:r>
              <a:rPr lang="en-US" sz="2400" dirty="0" err="1">
                <a:solidFill>
                  <a:srgbClr val="000000"/>
                </a:solidFill>
                <a:latin typeface="Corbel" panose="020B0503020204020204" pitchFamily="34" charset="0"/>
              </a:rPr>
              <a:t>ShEx</a:t>
            </a:r>
            <a:endParaRPr lang="en-GB" sz="2400" dirty="0">
              <a:latin typeface="Corbel" panose="020B0503020204020204" pitchFamily="34" charset="0"/>
            </a:endParaRPr>
          </a:p>
        </p:txBody>
      </p:sp>
      <p:pic>
        <p:nvPicPr>
          <p:cNvPr id="12" name="Graphic 11" descr="Head with Gears">
            <a:extLst>
              <a:ext uri="{FF2B5EF4-FFF2-40B4-BE49-F238E27FC236}">
                <a16:creationId xmlns="" xmlns:a16="http://schemas.microsoft.com/office/drawing/2014/main" id="{652F0020-C327-4329-B401-4C89DB52066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052912" y="3091594"/>
            <a:ext cx="796954" cy="819017"/>
          </a:xfrm>
          <a:prstGeom prst="rect">
            <a:avLst/>
          </a:prstGeom>
        </p:spPr>
      </p:pic>
    </p:spTree>
    <p:extLst>
      <p:ext uri="{BB962C8B-B14F-4D97-AF65-F5344CB8AC3E}">
        <p14:creationId xmlns:p14="http://schemas.microsoft.com/office/powerpoint/2010/main" val="1563215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marL="0" indent="0"/>
            <a:r>
              <a:rPr lang="en-GB" dirty="0" err="1">
                <a:latin typeface="Corbel" panose="020B0503020204020204" pitchFamily="34" charset="0"/>
              </a:rPr>
              <a:t>ShEx</a:t>
            </a:r>
            <a:r>
              <a:rPr lang="en-GB" dirty="0">
                <a:latin typeface="Corbel" panose="020B0503020204020204" pitchFamily="34" charset="0"/>
              </a:rPr>
              <a:t> is SPO testing not </a:t>
            </a:r>
            <a:r>
              <a:rPr lang="en-GB" dirty="0" smtClean="0">
                <a:latin typeface="Corbel" panose="020B0503020204020204" pitchFamily="34" charset="0"/>
              </a:rPr>
              <a:t/>
            </a:r>
            <a:br>
              <a:rPr lang="en-GB" dirty="0" smtClean="0">
                <a:latin typeface="Corbel" panose="020B0503020204020204" pitchFamily="34" charset="0"/>
              </a:rPr>
            </a:br>
            <a:r>
              <a:rPr lang="en-GB" dirty="0" smtClean="0">
                <a:latin typeface="Corbel" panose="020B0503020204020204" pitchFamily="34" charset="0"/>
              </a:rPr>
              <a:t>Graph </a:t>
            </a:r>
            <a:r>
              <a:rPr lang="en-GB" dirty="0">
                <a:latin typeface="Corbel" panose="020B0503020204020204" pitchFamily="34" charset="0"/>
              </a:rPr>
              <a:t>Link Following</a:t>
            </a:r>
            <a:endParaRPr lang="en-GB" dirty="0">
              <a:latin typeface="Corbel" panose="020B0503020204020204" pitchFamily="34" charset="0"/>
              <a:sym typeface="Wingdings" panose="05000000000000000000" pitchFamily="2" charset="2"/>
            </a:endParaRPr>
          </a:p>
        </p:txBody>
      </p:sp>
      <p:sp>
        <p:nvSpPr>
          <p:cNvPr id="3" name="Content Placeholder 2"/>
          <p:cNvSpPr>
            <a:spLocks noGrp="1"/>
          </p:cNvSpPr>
          <p:nvPr>
            <p:ph sz="half" idx="1"/>
          </p:nvPr>
        </p:nvSpPr>
        <p:spPr>
          <a:xfrm>
            <a:off x="323528" y="1643751"/>
            <a:ext cx="4104456" cy="4881593"/>
          </a:xfrm>
        </p:spPr>
        <p:txBody>
          <a:bodyPr>
            <a:normAutofit fontScale="85000" lnSpcReduction="10000"/>
          </a:bodyPr>
          <a:lstStyle/>
          <a:p>
            <a:pPr marL="0" indent="0">
              <a:buNone/>
            </a:pPr>
            <a:r>
              <a:rPr lang="en-GB" dirty="0" smtClean="0">
                <a:latin typeface="Corbel" panose="020B0503020204020204" pitchFamily="34" charset="0"/>
              </a:rPr>
              <a:t>Info for Constraints are:</a:t>
            </a:r>
          </a:p>
          <a:p>
            <a:r>
              <a:rPr lang="en-GB" sz="2600" dirty="0" smtClean="0">
                <a:latin typeface="Corbel" panose="020B0503020204020204" pitchFamily="34" charset="0"/>
              </a:rPr>
              <a:t>Embedded </a:t>
            </a:r>
            <a:r>
              <a:rPr lang="en-GB" sz="2600" dirty="0">
                <a:latin typeface="Corbel" panose="020B0503020204020204" pitchFamily="34" charset="0"/>
              </a:rPr>
              <a:t>in a specific </a:t>
            </a:r>
            <a:r>
              <a:rPr lang="en-GB" sz="2600" dirty="0" smtClean="0">
                <a:latin typeface="Corbel" panose="020B0503020204020204" pitchFamily="34" charset="0"/>
              </a:rPr>
              <a:t>format</a:t>
            </a:r>
          </a:p>
          <a:p>
            <a:pPr lvl="1"/>
            <a:r>
              <a:rPr lang="en-GB" sz="2000" dirty="0">
                <a:latin typeface="Corbel" panose="020B0503020204020204" pitchFamily="34" charset="0"/>
              </a:rPr>
              <a:t>Extract/convert from domain-specific </a:t>
            </a:r>
            <a:r>
              <a:rPr lang="en-GB" sz="2000" dirty="0" smtClean="0">
                <a:latin typeface="Corbel" panose="020B0503020204020204" pitchFamily="34" charset="0"/>
              </a:rPr>
              <a:t>formats</a:t>
            </a:r>
            <a:endParaRPr lang="en-GB" sz="2000" dirty="0">
              <a:latin typeface="Corbel" panose="020B0503020204020204" pitchFamily="34" charset="0"/>
            </a:endParaRPr>
          </a:p>
          <a:p>
            <a:r>
              <a:rPr lang="en-GB" sz="2600" dirty="0">
                <a:latin typeface="Corbel" panose="020B0503020204020204" pitchFamily="34" charset="0"/>
              </a:rPr>
              <a:t>Embedded in annotation </a:t>
            </a:r>
            <a:r>
              <a:rPr lang="en-GB" sz="2600" dirty="0" smtClean="0">
                <a:latin typeface="Corbel" panose="020B0503020204020204" pitchFamily="34" charset="0"/>
              </a:rPr>
              <a:t>resources</a:t>
            </a:r>
          </a:p>
          <a:p>
            <a:pPr lvl="1"/>
            <a:r>
              <a:rPr lang="en-GB" sz="2000" dirty="0">
                <a:latin typeface="Corbel" panose="020B0503020204020204" pitchFamily="34" charset="0"/>
              </a:rPr>
              <a:t>Use existing schema.org </a:t>
            </a:r>
            <a:r>
              <a:rPr lang="en-GB" sz="2000" dirty="0" smtClean="0">
                <a:latin typeface="Corbel" panose="020B0503020204020204" pitchFamily="34" charset="0"/>
              </a:rPr>
              <a:t>annotations</a:t>
            </a:r>
          </a:p>
          <a:p>
            <a:r>
              <a:rPr lang="en-GB" sz="2600" dirty="0" smtClean="0">
                <a:latin typeface="Corbel" panose="020B0503020204020204" pitchFamily="34" charset="0"/>
              </a:rPr>
              <a:t>Need to be acquired </a:t>
            </a:r>
          </a:p>
          <a:p>
            <a:pPr lvl="1"/>
            <a:r>
              <a:rPr lang="en-GB" sz="2000" dirty="0" smtClean="0">
                <a:latin typeface="Corbel" panose="020B0503020204020204" pitchFamily="34" charset="0"/>
              </a:rPr>
              <a:t>e.g</a:t>
            </a:r>
            <a:r>
              <a:rPr lang="en-GB" sz="2000" dirty="0">
                <a:latin typeface="Corbel" panose="020B0503020204020204" pitchFamily="34" charset="0"/>
              </a:rPr>
              <a:t>. URI look-ups </a:t>
            </a:r>
            <a:r>
              <a:rPr lang="en-GB" sz="2000" dirty="0" smtClean="0">
                <a:latin typeface="Corbel" panose="020B0503020204020204" pitchFamily="34" charset="0"/>
              </a:rPr>
              <a:t>(ORCID -&gt; </a:t>
            </a:r>
            <a:r>
              <a:rPr lang="en-GB" sz="2000" dirty="0">
                <a:latin typeface="Corbel" panose="020B0503020204020204" pitchFamily="34" charset="0"/>
              </a:rPr>
              <a:t>author name</a:t>
            </a:r>
            <a:r>
              <a:rPr lang="en-GB" sz="2000" dirty="0" smtClean="0">
                <a:latin typeface="Corbel" panose="020B0503020204020204" pitchFamily="34" charset="0"/>
              </a:rPr>
              <a:t>)</a:t>
            </a:r>
            <a:endParaRPr lang="en-GB" sz="2000" dirty="0">
              <a:latin typeface="Corbel" panose="020B0503020204020204" pitchFamily="34" charset="0"/>
            </a:endParaRPr>
          </a:p>
          <a:p>
            <a:r>
              <a:rPr lang="en-GB" sz="2600" dirty="0">
                <a:latin typeface="Corbel" panose="020B0503020204020204" pitchFamily="34" charset="0"/>
              </a:rPr>
              <a:t>Custom </a:t>
            </a:r>
            <a:r>
              <a:rPr lang="en-GB" sz="2600" dirty="0" smtClean="0">
                <a:latin typeface="Corbel" panose="020B0503020204020204" pitchFamily="34" charset="0"/>
              </a:rPr>
              <a:t>&amp; hardcoded namespace</a:t>
            </a:r>
            <a:r>
              <a:rPr lang="en-GB" sz="2400" dirty="0" smtClean="0">
                <a:latin typeface="Corbel" panose="020B0503020204020204" pitchFamily="34" charset="0"/>
              </a:rPr>
              <a:t>s</a:t>
            </a:r>
          </a:p>
          <a:p>
            <a:pPr lvl="1"/>
            <a:r>
              <a:rPr lang="en-GB" sz="2000" dirty="0" smtClean="0">
                <a:latin typeface="Corbel" panose="020B0503020204020204" pitchFamily="34" charset="0"/>
              </a:rPr>
              <a:t>Pre-declare ontologies</a:t>
            </a:r>
          </a:p>
          <a:p>
            <a:pPr lvl="1"/>
            <a:r>
              <a:rPr lang="en-GB" sz="2000" dirty="0">
                <a:latin typeface="Corbel" panose="020B0503020204020204" pitchFamily="34" charset="0"/>
                <a:sym typeface="Wingdings" panose="05000000000000000000" pitchFamily="2" charset="2"/>
              </a:rPr>
              <a:t>Add derived </a:t>
            </a:r>
            <a:r>
              <a:rPr lang="en-GB" sz="2000" dirty="0" smtClean="0">
                <a:latin typeface="Corbel" panose="020B0503020204020204" pitchFamily="34" charset="0"/>
                <a:sym typeface="Wingdings" panose="05000000000000000000" pitchFamily="2" charset="2"/>
              </a:rPr>
              <a:t>annotations post-processing</a:t>
            </a:r>
            <a:endParaRPr lang="en-GB" sz="2400" dirty="0">
              <a:latin typeface="Corbel" panose="020B0503020204020204" pitchFamily="34" charset="0"/>
            </a:endParaRPr>
          </a:p>
          <a:p>
            <a:endParaRPr lang="en-GB" sz="2800" dirty="0">
              <a:latin typeface="Corbel" panose="020B0503020204020204" pitchFamily="34" charset="0"/>
            </a:endParaRPr>
          </a:p>
          <a:p>
            <a:endParaRPr lang="en-GB" dirty="0"/>
          </a:p>
        </p:txBody>
      </p:sp>
      <p:sp>
        <p:nvSpPr>
          <p:cNvPr id="6" name="Rectangle 5"/>
          <p:cNvSpPr/>
          <p:nvPr/>
        </p:nvSpPr>
        <p:spPr>
          <a:xfrm>
            <a:off x="4628710" y="1772816"/>
            <a:ext cx="4335778" cy="4708981"/>
          </a:xfrm>
          <a:prstGeom prst="rect">
            <a:avLst/>
          </a:prstGeom>
          <a:solidFill>
            <a:schemeClr val="bg1">
              <a:lumMod val="95000"/>
            </a:schemeClr>
          </a:solidFill>
          <a:ln>
            <a:solidFill>
              <a:schemeClr val="tx1"/>
            </a:solidFill>
          </a:ln>
        </p:spPr>
        <p:txBody>
          <a:bodyPr wrap="square">
            <a:spAutoFit/>
          </a:bodyPr>
          <a:lstStyle/>
          <a:p>
            <a:r>
              <a:rPr lang="en-GB" sz="2000" dirty="0">
                <a:solidFill>
                  <a:schemeClr val="tx2"/>
                </a:solidFill>
                <a:latin typeface="Corbel" panose="020B0503020204020204" pitchFamily="34" charset="0"/>
              </a:rPr>
              <a:t>RDF must already be in a single graph</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check if resource exists (e.g. 404)</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test format/representation of resource (“is it actually an Excel file?”)</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apply nested RDF shapes to Linked Data resources</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say “Must be term from any resolvable </a:t>
            </a:r>
            <a:r>
              <a:rPr lang="en-GB" sz="2000" dirty="0" smtClean="0">
                <a:solidFill>
                  <a:schemeClr val="tx2"/>
                </a:solidFill>
                <a:latin typeface="Corbel" panose="020B0503020204020204" pitchFamily="34" charset="0"/>
              </a:rPr>
              <a:t>ontology</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check the format is actually in the EDAM </a:t>
            </a:r>
            <a:r>
              <a:rPr lang="en-GB" sz="2000" dirty="0" smtClean="0">
                <a:solidFill>
                  <a:schemeClr val="tx2"/>
                </a:solidFill>
                <a:latin typeface="Corbel" panose="020B0503020204020204" pitchFamily="34" charset="0"/>
              </a:rPr>
              <a:t>ontology</a:t>
            </a:r>
            <a:r>
              <a:rPr lang="en-GB" sz="2000" dirty="0">
                <a:solidFill>
                  <a:schemeClr val="tx2"/>
                </a:solidFill>
                <a:latin typeface="Corbel" panose="020B0503020204020204" pitchFamily="34" charset="0"/>
              </a:rPr>
              <a:t>.</a:t>
            </a:r>
          </a:p>
        </p:txBody>
      </p:sp>
    </p:spTree>
    <p:extLst>
      <p:ext uri="{BB962C8B-B14F-4D97-AF65-F5344CB8AC3E}">
        <p14:creationId xmlns:p14="http://schemas.microsoft.com/office/powerpoint/2010/main" val="397491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4186808" cy="5433471"/>
          </a:xfrm>
        </p:spPr>
        <p:txBody>
          <a:bodyPr>
            <a:normAutofit/>
          </a:bodyPr>
          <a:lstStyle/>
          <a:p>
            <a:pPr marL="0" indent="0">
              <a:buNone/>
            </a:pPr>
            <a:r>
              <a:rPr lang="en-GB" sz="2800" dirty="0">
                <a:latin typeface="Corbel" panose="020B0503020204020204" pitchFamily="34" charset="0"/>
              </a:rPr>
              <a:t>RDF Shape that indicates to follow links </a:t>
            </a:r>
          </a:p>
          <a:p>
            <a:pPr marL="0" indent="0">
              <a:buNone/>
            </a:pPr>
            <a:endParaRPr lang="en-GB" sz="2800" dirty="0" smtClean="0">
              <a:latin typeface="Corbel" panose="020B0503020204020204" pitchFamily="34" charset="0"/>
            </a:endParaRPr>
          </a:p>
          <a:p>
            <a:pPr marL="0" indent="0">
              <a:buNone/>
            </a:pPr>
            <a:r>
              <a:rPr lang="en-GB" sz="2800" dirty="0" smtClean="0">
                <a:latin typeface="Corbel" panose="020B0503020204020204" pitchFamily="34" charset="0"/>
              </a:rPr>
              <a:t>RO </a:t>
            </a:r>
            <a:r>
              <a:rPr lang="en-GB" sz="2800" dirty="0">
                <a:latin typeface="Corbel" panose="020B0503020204020204" pitchFamily="34" charset="0"/>
              </a:rPr>
              <a:t>pre-processing </a:t>
            </a:r>
            <a:r>
              <a:rPr lang="en-GB" sz="2800" dirty="0" smtClean="0">
                <a:latin typeface="Corbel" panose="020B0503020204020204" pitchFamily="34" charset="0"/>
              </a:rPr>
              <a:t>to merge </a:t>
            </a:r>
            <a:r>
              <a:rPr lang="en-GB" sz="2800" dirty="0">
                <a:latin typeface="Corbel" panose="020B0503020204020204" pitchFamily="34" charset="0"/>
              </a:rPr>
              <a:t>to single graph</a:t>
            </a:r>
          </a:p>
          <a:p>
            <a:pPr marL="0" indent="0">
              <a:buNone/>
            </a:pPr>
            <a:endParaRPr lang="en-GB" sz="2800" dirty="0" smtClean="0">
              <a:latin typeface="Corbel" panose="020B0503020204020204" pitchFamily="34" charset="0"/>
            </a:endParaRPr>
          </a:p>
          <a:p>
            <a:pPr marL="0" indent="0">
              <a:buNone/>
            </a:pPr>
            <a:r>
              <a:rPr lang="en-GB" sz="2800" dirty="0" smtClean="0">
                <a:latin typeface="Corbel" panose="020B0503020204020204" pitchFamily="34" charset="0"/>
              </a:rPr>
              <a:t>Bespoke </a:t>
            </a:r>
            <a:r>
              <a:rPr lang="en-GB" sz="2800" dirty="0">
                <a:latin typeface="Corbel" panose="020B0503020204020204" pitchFamily="34" charset="0"/>
              </a:rPr>
              <a:t>validators / unpackers to iterate over the RO</a:t>
            </a:r>
          </a:p>
          <a:p>
            <a:endParaRPr lang="en-GB"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618" y="188640"/>
            <a:ext cx="4286870" cy="6332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1518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D9DF6F-BC34-4243-A48F-096A561E911D}"/>
              </a:ext>
            </a:extLst>
          </p:cNvPr>
          <p:cNvSpPr>
            <a:spLocks noGrp="1"/>
          </p:cNvSpPr>
          <p:nvPr>
            <p:ph type="title"/>
          </p:nvPr>
        </p:nvSpPr>
        <p:spPr>
          <a:xfrm>
            <a:off x="374848" y="341784"/>
            <a:ext cx="8229600" cy="1143000"/>
          </a:xfrm>
        </p:spPr>
        <p:txBody>
          <a:bodyPr>
            <a:normAutofit/>
          </a:bodyPr>
          <a:lstStyle/>
          <a:p>
            <a:pPr algn="l"/>
            <a:r>
              <a:rPr lang="en-GB" dirty="0" smtClean="0">
                <a:latin typeface="Corbel" panose="020B0503020204020204" pitchFamily="34" charset="0"/>
              </a:rPr>
              <a:t>Domain specific</a:t>
            </a:r>
            <a:endParaRPr lang="en-GB" dirty="0">
              <a:latin typeface="Corbel" panose="020B0503020204020204" pitchFamily="34" charset="0"/>
            </a:endParaRPr>
          </a:p>
        </p:txBody>
      </p:sp>
      <p:sp>
        <p:nvSpPr>
          <p:cNvPr id="3" name="Content Placeholder 2">
            <a:extLst>
              <a:ext uri="{FF2B5EF4-FFF2-40B4-BE49-F238E27FC236}">
                <a16:creationId xmlns="" xmlns:a16="http://schemas.microsoft.com/office/drawing/2014/main" id="{52278D8F-C2F8-40E4-8916-ED45B69F78B6}"/>
              </a:ext>
            </a:extLst>
          </p:cNvPr>
          <p:cNvSpPr>
            <a:spLocks noGrp="1"/>
          </p:cNvSpPr>
          <p:nvPr>
            <p:ph idx="1"/>
          </p:nvPr>
        </p:nvSpPr>
        <p:spPr>
          <a:xfrm>
            <a:off x="251520" y="1412776"/>
            <a:ext cx="8712968" cy="2952328"/>
          </a:xfrm>
        </p:spPr>
        <p:txBody>
          <a:bodyPr>
            <a:normAutofit/>
          </a:bodyPr>
          <a:lstStyle/>
          <a:p>
            <a:r>
              <a:rPr lang="en-GB" dirty="0" smtClean="0">
                <a:latin typeface="Corbel" panose="020B0503020204020204" pitchFamily="34" charset="0"/>
              </a:rPr>
              <a:t>“</a:t>
            </a:r>
            <a:r>
              <a:rPr lang="en-GB" dirty="0">
                <a:latin typeface="Corbel" panose="020B0503020204020204" pitchFamily="34" charset="0"/>
              </a:rPr>
              <a:t>Must have a workflow that analyses next-gen sequencing data</a:t>
            </a:r>
            <a:r>
              <a:rPr lang="en-GB" dirty="0" smtClean="0">
                <a:latin typeface="Corbel" panose="020B0503020204020204" pitchFamily="34" charset="0"/>
              </a:rPr>
              <a:t>”</a:t>
            </a:r>
          </a:p>
          <a:p>
            <a:r>
              <a:rPr lang="en-GB" dirty="0" smtClean="0">
                <a:latin typeface="Corbel" panose="020B0503020204020204" pitchFamily="34" charset="0"/>
              </a:rPr>
              <a:t>“</a:t>
            </a:r>
            <a:r>
              <a:rPr lang="en-GB" dirty="0">
                <a:latin typeface="Corbel" panose="020B0503020204020204" pitchFamily="34" charset="0"/>
              </a:rPr>
              <a:t>Must be part of $</a:t>
            </a:r>
            <a:r>
              <a:rPr lang="en-GB" dirty="0" err="1">
                <a:latin typeface="Corbel" panose="020B0503020204020204" pitchFamily="34" charset="0"/>
              </a:rPr>
              <a:t>fundedProject’s</a:t>
            </a:r>
            <a:r>
              <a:rPr lang="en-GB" dirty="0">
                <a:latin typeface="Corbel" panose="020B0503020204020204" pitchFamily="34" charset="0"/>
              </a:rPr>
              <a:t> Investigation”</a:t>
            </a:r>
          </a:p>
          <a:p>
            <a:r>
              <a:rPr lang="en-GB" dirty="0">
                <a:latin typeface="Corbel" panose="020B0503020204020204" pitchFamily="34" charset="0"/>
              </a:rPr>
              <a:t>“All required data files must be provided”</a:t>
            </a:r>
          </a:p>
          <a:p>
            <a:r>
              <a:rPr lang="en-GB" dirty="0">
                <a:latin typeface="Corbel" panose="020B0503020204020204" pitchFamily="34" charset="0"/>
              </a:rPr>
              <a:t>“Generic names should be avoided”</a:t>
            </a:r>
          </a:p>
          <a:p>
            <a:endParaRPr lang="en-GB" sz="2400" dirty="0" smtClean="0">
              <a:latin typeface="Corbel" panose="020B0503020204020204" pitchFamily="34" charset="0"/>
            </a:endParaRPr>
          </a:p>
        </p:txBody>
      </p:sp>
      <p:sp>
        <p:nvSpPr>
          <p:cNvPr id="21" name="TextBox 20"/>
          <p:cNvSpPr txBox="1"/>
          <p:nvPr/>
        </p:nvSpPr>
        <p:spPr>
          <a:xfrm>
            <a:off x="467545" y="4869160"/>
            <a:ext cx="7920880" cy="954107"/>
          </a:xfrm>
          <a:prstGeom prst="rect">
            <a:avLst/>
          </a:prstGeom>
          <a:solidFill>
            <a:schemeClr val="bg1">
              <a:lumMod val="95000"/>
            </a:schemeClr>
          </a:solidFill>
        </p:spPr>
        <p:txBody>
          <a:bodyPr wrap="square" rtlCol="0">
            <a:spAutoFit/>
          </a:bodyPr>
          <a:lstStyle/>
          <a:p>
            <a:r>
              <a:rPr lang="en-GB" sz="2800" dirty="0" smtClean="0">
                <a:latin typeface="Corbel" panose="020B0503020204020204" pitchFamily="34" charset="0"/>
              </a:rPr>
              <a:t>General Tools that do their best at unpacking and handing off .</a:t>
            </a:r>
          </a:p>
        </p:txBody>
      </p:sp>
    </p:spTree>
    <p:extLst>
      <p:ext uri="{BB962C8B-B14F-4D97-AF65-F5344CB8AC3E}">
        <p14:creationId xmlns:p14="http://schemas.microsoft.com/office/powerpoint/2010/main" val="12699766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277" t="24455" r="24919" b="51714"/>
          <a:stretch/>
        </p:blipFill>
        <p:spPr bwMode="auto">
          <a:xfrm>
            <a:off x="0" y="-27384"/>
            <a:ext cx="5904656" cy="1988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277" t="48107" r="24919" b="8939"/>
          <a:stretch/>
        </p:blipFill>
        <p:spPr bwMode="auto">
          <a:xfrm>
            <a:off x="1508313" y="1556792"/>
            <a:ext cx="5904656" cy="35842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1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22743" t="54503" r="30918" b="20388"/>
          <a:stretch/>
        </p:blipFill>
        <p:spPr bwMode="auto">
          <a:xfrm>
            <a:off x="3419872" y="4925045"/>
            <a:ext cx="5649686" cy="191331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324605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547" y="202630"/>
            <a:ext cx="8229600" cy="634082"/>
          </a:xfrm>
        </p:spPr>
        <p:txBody>
          <a:bodyPr>
            <a:normAutofit fontScale="90000"/>
          </a:bodyPr>
          <a:lstStyle/>
          <a:p>
            <a:r>
              <a:rPr lang="en-GB" dirty="0" smtClean="0">
                <a:latin typeface="Corbel" panose="020B0503020204020204" pitchFamily="34" charset="0"/>
              </a:rPr>
              <a:t>Did anyone take any notice? </a:t>
            </a:r>
            <a:endParaRPr lang="en-GB" dirty="0">
              <a:latin typeface="Corbel" panose="020B050302020402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83" y="2815314"/>
            <a:ext cx="1094583" cy="92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C:\Users\amacantangay\AppData\Local\Microsoft\Windows\Temporary Internet Files\Content.Outlook\64WGOIHM\Farr logo full colour DARKER (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778" y="3866391"/>
            <a:ext cx="2226375" cy="6447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encrypted-tbn2.gstatic.com/images?q=tbn:ANd9GcS8WhjBX7luRYXIjC3Coly5E02D3aByw4pmmHHPU7oOwHyah1cUD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9261" y="5076451"/>
            <a:ext cx="1543219" cy="16649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15856" y="5301211"/>
            <a:ext cx="2985442" cy="1200296"/>
          </a:xfrm>
          <a:prstGeom prst="rect">
            <a:avLst/>
          </a:prstGeom>
          <a:noFill/>
        </p:spPr>
        <p:txBody>
          <a:bodyPr wrap="square" lIns="91404" tIns="45704" rIns="91404" bIns="45704" rtlCol="0">
            <a:spAutoFit/>
          </a:bodyPr>
          <a:lstStyle/>
          <a:p>
            <a:r>
              <a:rPr lang="en-GB" dirty="0">
                <a:latin typeface="Corbel" panose="020B0503020204020204" pitchFamily="34" charset="0"/>
              </a:rPr>
              <a:t>Research Object Bundles for Data Releases</a:t>
            </a:r>
          </a:p>
          <a:p>
            <a:r>
              <a:rPr lang="en-GB" dirty="0">
                <a:latin typeface="Corbel" panose="020B0503020204020204" pitchFamily="34" charset="0"/>
              </a:rPr>
              <a:t>as if they were software</a:t>
            </a:r>
          </a:p>
          <a:p>
            <a:r>
              <a:rPr lang="en-GB" dirty="0">
                <a:latin typeface="Corbel" panose="020B0503020204020204" pitchFamily="34" charset="0"/>
              </a:rPr>
              <a:t>Dataset “build” tool </a:t>
            </a:r>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3857" t="40235" r="40844" b="35516"/>
          <a:stretch/>
        </p:blipFill>
        <p:spPr bwMode="auto">
          <a:xfrm>
            <a:off x="4936287" y="3296212"/>
            <a:ext cx="2343150" cy="1506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981804" y="3068960"/>
            <a:ext cx="1910676" cy="1200296"/>
          </a:xfrm>
          <a:prstGeom prst="rect">
            <a:avLst/>
          </a:prstGeom>
          <a:noFill/>
        </p:spPr>
        <p:txBody>
          <a:bodyPr wrap="square" lIns="91404" tIns="45704" rIns="91404" bIns="45704" rtlCol="0">
            <a:spAutoFit/>
          </a:bodyPr>
          <a:lstStyle/>
          <a:p>
            <a:r>
              <a:rPr lang="en-GB" dirty="0">
                <a:latin typeface="Corbel" panose="020B0503020204020204" pitchFamily="34" charset="0"/>
              </a:rPr>
              <a:t>Standardised packing of Systems Biology models</a:t>
            </a:r>
          </a:p>
        </p:txBody>
      </p:sp>
      <p:pic>
        <p:nvPicPr>
          <p:cNvPr id="12" name="Picture 2" descr="https://encrypted-tbn1.gstatic.com/images?q=tbn:ANd9GcRiWukSMMzKWa40MelpScbGo8tYD-yFC11Pcs-7B0G8ecSf-WPwaVxwoNk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777" y="4867498"/>
            <a:ext cx="1913688" cy="94996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20124" y="5673442"/>
            <a:ext cx="2423684" cy="923297"/>
          </a:xfrm>
          <a:prstGeom prst="rect">
            <a:avLst/>
          </a:prstGeom>
          <a:noFill/>
        </p:spPr>
        <p:txBody>
          <a:bodyPr wrap="square" lIns="91404" tIns="45704" rIns="91404" bIns="45704" rtlCol="0">
            <a:spAutoFit/>
          </a:bodyPr>
          <a:lstStyle/>
          <a:p>
            <a:r>
              <a:rPr lang="en-GB" dirty="0">
                <a:latin typeface="Corbel" panose="020B0503020204020204" pitchFamily="34" charset="0"/>
              </a:rPr>
              <a:t>European Space Agency RO </a:t>
            </a:r>
            <a:r>
              <a:rPr lang="en-GB" dirty="0" smtClean="0">
                <a:latin typeface="Corbel" panose="020B0503020204020204" pitchFamily="34" charset="0"/>
              </a:rPr>
              <a:t>Library</a:t>
            </a:r>
          </a:p>
          <a:p>
            <a:r>
              <a:rPr lang="en-GB" dirty="0" smtClean="0">
                <a:latin typeface="Corbel" panose="020B0503020204020204" pitchFamily="34" charset="0"/>
              </a:rPr>
              <a:t>Everest Project</a:t>
            </a:r>
            <a:endParaRPr lang="en-GB" dirty="0">
              <a:latin typeface="Corbel" panose="020B0503020204020204" pitchFamily="34" charset="0"/>
            </a:endParaRPr>
          </a:p>
        </p:txBody>
      </p:sp>
      <p:pic>
        <p:nvPicPr>
          <p:cNvPr id="14"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t="21126" b="31914"/>
          <a:stretch/>
        </p:blipFill>
        <p:spPr bwMode="auto">
          <a:xfrm>
            <a:off x="5178207" y="2982046"/>
            <a:ext cx="1676400" cy="554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169311" y="1804631"/>
            <a:ext cx="2423684" cy="923297"/>
          </a:xfrm>
          <a:prstGeom prst="rect">
            <a:avLst/>
          </a:prstGeom>
          <a:noFill/>
        </p:spPr>
        <p:txBody>
          <a:bodyPr wrap="square" lIns="91404" tIns="45704" rIns="91404" bIns="45704" rtlCol="0">
            <a:spAutoFit/>
          </a:bodyPr>
          <a:lstStyle/>
          <a:p>
            <a:r>
              <a:rPr lang="en-GB" dirty="0">
                <a:latin typeface="Corbel" panose="020B0503020204020204" pitchFamily="34" charset="0"/>
              </a:rPr>
              <a:t>Metagenomics pipelines and </a:t>
            </a:r>
            <a:r>
              <a:rPr lang="en-GB" dirty="0" smtClean="0">
                <a:latin typeface="Corbel" panose="020B0503020204020204" pitchFamily="34" charset="0"/>
              </a:rPr>
              <a:t>LARGE </a:t>
            </a:r>
            <a:r>
              <a:rPr lang="en-GB" dirty="0">
                <a:latin typeface="Corbel" panose="020B0503020204020204" pitchFamily="34" charset="0"/>
              </a:rPr>
              <a:t>datasets</a:t>
            </a:r>
          </a:p>
        </p:txBody>
      </p:sp>
      <p:pic>
        <p:nvPicPr>
          <p:cNvPr id="16" name="Picture 7" descr="http://bd2k.ini.usc.edu/assets/logos/bdds-logo-no-tag-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1239" y="1203750"/>
            <a:ext cx="914858" cy="43608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4102" y="1196752"/>
            <a:ext cx="24098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7029224" y="4341911"/>
            <a:ext cx="1151525" cy="369300"/>
          </a:xfrm>
          <a:prstGeom prst="rect">
            <a:avLst/>
          </a:prstGeom>
          <a:noFill/>
        </p:spPr>
        <p:txBody>
          <a:bodyPr wrap="none" lIns="91404" tIns="45704" rIns="91404" bIns="45704" rtlCol="0">
            <a:spAutoFit/>
          </a:bodyPr>
          <a:lstStyle/>
          <a:p>
            <a:r>
              <a:rPr lang="en-GB" dirty="0" smtClean="0">
                <a:latin typeface="Corbel" panose="020B0503020204020204" pitchFamily="34" charset="0"/>
              </a:rPr>
              <a:t>U Rostock</a:t>
            </a:r>
            <a:endParaRPr lang="en-GB" dirty="0">
              <a:latin typeface="Corbel" panose="020B0503020204020204" pitchFamily="34" charset="0"/>
            </a:endParaRPr>
          </a:p>
        </p:txBody>
      </p:sp>
      <p:sp>
        <p:nvSpPr>
          <p:cNvPr id="19" name="TextBox 18"/>
          <p:cNvSpPr txBox="1"/>
          <p:nvPr/>
        </p:nvSpPr>
        <p:spPr>
          <a:xfrm>
            <a:off x="7653799" y="1724504"/>
            <a:ext cx="942493" cy="369300"/>
          </a:xfrm>
          <a:prstGeom prst="rect">
            <a:avLst/>
          </a:prstGeom>
          <a:noFill/>
        </p:spPr>
        <p:txBody>
          <a:bodyPr wrap="none" lIns="91404" tIns="45704" rIns="91404" bIns="45704" rtlCol="0">
            <a:spAutoFit/>
          </a:bodyPr>
          <a:lstStyle/>
          <a:p>
            <a:r>
              <a:rPr lang="en-GB" dirty="0" smtClean="0">
                <a:latin typeface="Corbel" panose="020B0503020204020204" pitchFamily="34" charset="0"/>
              </a:rPr>
              <a:t>ISI, USC</a:t>
            </a:r>
            <a:endParaRPr lang="en-GB" dirty="0">
              <a:latin typeface="Corbel" panose="020B0503020204020204" pitchFamily="34" charset="0"/>
            </a:endParaRPr>
          </a:p>
        </p:txBody>
      </p:sp>
      <p:sp>
        <p:nvSpPr>
          <p:cNvPr id="20" name="TextBox 19"/>
          <p:cNvSpPr txBox="1"/>
          <p:nvPr/>
        </p:nvSpPr>
        <p:spPr>
          <a:xfrm>
            <a:off x="446807" y="4511114"/>
            <a:ext cx="3141300" cy="369300"/>
          </a:xfrm>
          <a:prstGeom prst="rect">
            <a:avLst/>
          </a:prstGeom>
          <a:noFill/>
        </p:spPr>
        <p:txBody>
          <a:bodyPr wrap="none" lIns="91404" tIns="45704" rIns="91404" bIns="45704" rtlCol="0">
            <a:spAutoFit/>
          </a:bodyPr>
          <a:lstStyle/>
          <a:p>
            <a:r>
              <a:rPr lang="en-GB" dirty="0" smtClean="0">
                <a:latin typeface="Corbel" panose="020B0503020204020204" pitchFamily="34" charset="0"/>
              </a:rPr>
              <a:t>Public </a:t>
            </a:r>
            <a:r>
              <a:rPr lang="en-GB" dirty="0" smtClean="0">
                <a:latin typeface="Corbel" panose="020B0503020204020204" pitchFamily="34" charset="0"/>
              </a:rPr>
              <a:t>Heath </a:t>
            </a:r>
            <a:r>
              <a:rPr lang="en-GB" dirty="0" smtClean="0">
                <a:latin typeface="Corbel" panose="020B0503020204020204" pitchFamily="34" charset="0"/>
              </a:rPr>
              <a:t>Learning </a:t>
            </a:r>
            <a:r>
              <a:rPr lang="en-GB" dirty="0" smtClean="0">
                <a:latin typeface="Corbel" panose="020B0503020204020204" pitchFamily="34" charset="0"/>
              </a:rPr>
              <a:t>Systems</a:t>
            </a:r>
            <a:endParaRPr lang="en-GB" dirty="0">
              <a:latin typeface="Corbel" panose="020B0503020204020204" pitchFamily="34" charset="0"/>
            </a:endParaRPr>
          </a:p>
        </p:txBody>
      </p:sp>
      <p:pic>
        <p:nvPicPr>
          <p:cNvPr id="22" name="Picture 21">
            <a:extLst>
              <a:ext uri="{FF2B5EF4-FFF2-40B4-BE49-F238E27FC236}">
                <a16:creationId xmlns:a16="http://schemas.microsoft.com/office/drawing/2014/main" xmlns="" id="{8432CD10-494D-4416-83A7-17FF7036F9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2728" y="1203750"/>
            <a:ext cx="2177541" cy="710129"/>
          </a:xfrm>
          <a:prstGeom prst="rect">
            <a:avLst/>
          </a:prstGeom>
        </p:spPr>
      </p:pic>
      <p:pic>
        <p:nvPicPr>
          <p:cNvPr id="23" name="Picture 22">
            <a:extLst>
              <a:ext uri="{FF2B5EF4-FFF2-40B4-BE49-F238E27FC236}">
                <a16:creationId xmlns:a16="http://schemas.microsoft.com/office/drawing/2014/main" xmlns="" id="{7BFF8D69-3006-43F5-A5DE-B06936420AC8}"/>
              </a:ext>
            </a:extLst>
          </p:cNvPr>
          <p:cNvPicPr>
            <a:picLocks noChangeAspect="1"/>
          </p:cNvPicPr>
          <p:nvPr/>
        </p:nvPicPr>
        <p:blipFill>
          <a:blip r:embed="rId11"/>
          <a:stretch>
            <a:fillRect/>
          </a:stretch>
        </p:blipFill>
        <p:spPr>
          <a:xfrm>
            <a:off x="2691633" y="1306721"/>
            <a:ext cx="1664343" cy="331458"/>
          </a:xfrm>
          <a:prstGeom prst="rect">
            <a:avLst/>
          </a:prstGeom>
        </p:spPr>
      </p:pic>
      <p:pic>
        <p:nvPicPr>
          <p:cNvPr id="24" name="Picture 23">
            <a:extLst>
              <a:ext uri="{FF2B5EF4-FFF2-40B4-BE49-F238E27FC236}">
                <a16:creationId xmlns:a16="http://schemas.microsoft.com/office/drawing/2014/main" xmlns="" id="{E210D2B7-81E9-4DF2-A596-4742FBA8F4FD}"/>
              </a:ext>
            </a:extLst>
          </p:cNvPr>
          <p:cNvPicPr>
            <a:picLocks noChangeAspect="1"/>
          </p:cNvPicPr>
          <p:nvPr/>
        </p:nvPicPr>
        <p:blipFill>
          <a:blip r:embed="rId12"/>
          <a:stretch>
            <a:fillRect/>
          </a:stretch>
        </p:blipFill>
        <p:spPr>
          <a:xfrm>
            <a:off x="493492" y="1950797"/>
            <a:ext cx="806268" cy="614107"/>
          </a:xfrm>
          <a:prstGeom prst="rect">
            <a:avLst/>
          </a:prstGeom>
        </p:spPr>
      </p:pic>
      <p:sp>
        <p:nvSpPr>
          <p:cNvPr id="4" name="Title 1"/>
          <p:cNvSpPr txBox="1">
            <a:spLocks/>
          </p:cNvSpPr>
          <p:nvPr/>
        </p:nvSpPr>
        <p:spPr>
          <a:xfrm>
            <a:off x="1555678" y="2862346"/>
            <a:ext cx="2440258" cy="1163947"/>
          </a:xfrm>
          <a:prstGeom prst="rect">
            <a:avLst/>
          </a:prstGeom>
        </p:spPr>
        <p:txBody>
          <a:bodyPr vert="horz" lIns="91404" tIns="45704" rIns="91404" bIns="45704" rtlCol="0" anchor="ctr">
            <a:noAutofit/>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pPr algn="l"/>
            <a:r>
              <a:rPr lang="en-GB" sz="1800" dirty="0"/>
              <a:t>Asthma Research </a:t>
            </a:r>
            <a:r>
              <a:rPr lang="en-GB" sz="1800" dirty="0" smtClean="0"/>
              <a:t>e-Lab</a:t>
            </a:r>
          </a:p>
          <a:p>
            <a:pPr algn="l"/>
            <a:r>
              <a:rPr lang="en-GB" sz="1800" dirty="0" smtClean="0"/>
              <a:t>sharing and computing statistical cohort studies </a:t>
            </a:r>
            <a:endParaRPr lang="en-GB" sz="1800" dirty="0"/>
          </a:p>
        </p:txBody>
      </p:sp>
      <p:sp>
        <p:nvSpPr>
          <p:cNvPr id="25" name="Title 1"/>
          <p:cNvSpPr txBox="1">
            <a:spLocks/>
          </p:cNvSpPr>
          <p:nvPr/>
        </p:nvSpPr>
        <p:spPr>
          <a:xfrm>
            <a:off x="1506396" y="1629049"/>
            <a:ext cx="2849580" cy="1163947"/>
          </a:xfrm>
          <a:prstGeom prst="rect">
            <a:avLst/>
          </a:prstGeom>
        </p:spPr>
        <p:txBody>
          <a:bodyPr vert="horz" lIns="91404" tIns="45704" rIns="91404" bIns="45704" rtlCol="0" anchor="ctr">
            <a:noAutofit/>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pPr algn="l"/>
            <a:r>
              <a:rPr lang="en-GB" sz="1800" dirty="0" smtClean="0"/>
              <a:t>Precision medicine</a:t>
            </a:r>
          </a:p>
          <a:p>
            <a:pPr algn="l"/>
            <a:r>
              <a:rPr lang="en-GB" sz="1800" dirty="0" smtClean="0"/>
              <a:t>NGS pipelines regulation</a:t>
            </a:r>
            <a:endParaRPr lang="en-GB" sz="1800" dirty="0"/>
          </a:p>
        </p:txBody>
      </p:sp>
    </p:spTree>
    <p:extLst>
      <p:ext uri="{BB962C8B-B14F-4D97-AF65-F5344CB8AC3E}">
        <p14:creationId xmlns:p14="http://schemas.microsoft.com/office/powerpoint/2010/main" val="8610790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49" name="Title 3"/>
          <p:cNvSpPr>
            <a:spLocks noGrp="1"/>
          </p:cNvSpPr>
          <p:nvPr>
            <p:ph type="title"/>
          </p:nvPr>
        </p:nvSpPr>
        <p:spPr>
          <a:xfrm>
            <a:off x="35496" y="332656"/>
            <a:ext cx="7753328" cy="813551"/>
          </a:xfrm>
        </p:spPr>
        <p:txBody>
          <a:bodyPr>
            <a:normAutofit fontScale="90000"/>
          </a:bodyPr>
          <a:lstStyle/>
          <a:p>
            <a:r>
              <a:rPr lang="en-US" dirty="0" smtClean="0">
                <a:latin typeface="Corbel" panose="020B0503020204020204" pitchFamily="34" charset="0"/>
              </a:rPr>
              <a:t>Dnase Hypersensitivity </a:t>
            </a:r>
            <a:r>
              <a:rPr lang="en-US" dirty="0" smtClean="0">
                <a:latin typeface="Corbel" panose="020B0503020204020204" pitchFamily="34" charset="0"/>
              </a:rPr>
              <a:t>Analysis</a:t>
            </a:r>
            <a:br>
              <a:rPr lang="en-US" dirty="0" smtClean="0">
                <a:latin typeface="Corbel" panose="020B0503020204020204" pitchFamily="34" charset="0"/>
              </a:rPr>
            </a:br>
            <a:r>
              <a:rPr lang="en-US" sz="2200" dirty="0" smtClean="0">
                <a:latin typeface="Corbel" panose="020B0503020204020204" pitchFamily="34" charset="0"/>
              </a:rPr>
              <a:t>keeping the context of data content together when its scattered</a:t>
            </a:r>
            <a:br>
              <a:rPr lang="en-US" sz="2200" dirty="0" smtClean="0">
                <a:latin typeface="Corbel" panose="020B0503020204020204" pitchFamily="34" charset="0"/>
              </a:rPr>
            </a:br>
            <a:r>
              <a:rPr lang="en-GB" sz="2000" dirty="0" smtClean="0"/>
              <a:t>transferring </a:t>
            </a:r>
            <a:r>
              <a:rPr lang="en-GB" sz="2000" dirty="0"/>
              <a:t>and archiving very large HTS datasets in a location-independent way, </a:t>
            </a:r>
            <a:r>
              <a:rPr lang="en-US" sz="2000" dirty="0"/>
              <a:t/>
            </a:r>
            <a:br>
              <a:rPr lang="en-US" sz="2000" dirty="0"/>
            </a:br>
            <a:endParaRPr lang="en-US" sz="2200" dirty="0">
              <a:latin typeface="Corbel" panose="020B0503020204020204" pitchFamily="34" charset="0"/>
            </a:endParaRPr>
          </a:p>
        </p:txBody>
      </p:sp>
      <p:sp>
        <p:nvSpPr>
          <p:cNvPr id="4" name="Date Placeholder 3"/>
          <p:cNvSpPr>
            <a:spLocks noGrp="1"/>
          </p:cNvSpPr>
          <p:nvPr>
            <p:ph type="dt" sz="half" idx="4294967295"/>
          </p:nvPr>
        </p:nvSpPr>
        <p:spPr>
          <a:xfrm>
            <a:off x="107504" y="5994907"/>
            <a:ext cx="1543050" cy="353803"/>
          </a:xfrm>
          <a:prstGeom prst="rect">
            <a:avLst/>
          </a:prstGeom>
        </p:spPr>
        <p:txBody>
          <a:bodyPr/>
          <a:lstStyle/>
          <a:p>
            <a:r>
              <a:rPr lang="en-US" sz="1800" dirty="0" smtClean="0">
                <a:latin typeface="Corbel" panose="020B0503020204020204" pitchFamily="34" charset="0"/>
              </a:rPr>
              <a:t>Ian Foster</a:t>
            </a:r>
            <a:endParaRPr lang="en-US" sz="1800" dirty="0">
              <a:latin typeface="Corbel" panose="020B0503020204020204" pitchFamily="34" charset="0"/>
            </a:endParaRPr>
          </a:p>
        </p:txBody>
      </p:sp>
      <p:sp>
        <p:nvSpPr>
          <p:cNvPr id="7" name="Rounded Rectangle 6"/>
          <p:cNvSpPr/>
          <p:nvPr/>
        </p:nvSpPr>
        <p:spPr>
          <a:xfrm>
            <a:off x="1749163" y="2491064"/>
            <a:ext cx="2410521" cy="3422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50" dirty="0">
                <a:latin typeface="Corbel" panose="020B0503020204020204" pitchFamily="34" charset="0"/>
              </a:rPr>
              <a:t>BDDS Data </a:t>
            </a:r>
          </a:p>
        </p:txBody>
      </p:sp>
      <p:pic>
        <p:nvPicPr>
          <p:cNvPr id="8" name="Picture 7"/>
          <p:cNvPicPr>
            <a:picLocks noChangeAspect="1"/>
          </p:cNvPicPr>
          <p:nvPr/>
        </p:nvPicPr>
        <p:blipFill>
          <a:blip r:embed="rId3"/>
          <a:stretch>
            <a:fillRect/>
          </a:stretch>
        </p:blipFill>
        <p:spPr>
          <a:xfrm>
            <a:off x="1189342" y="1530085"/>
            <a:ext cx="1063730" cy="850985"/>
          </a:xfrm>
          <a:prstGeom prst="rect">
            <a:avLst/>
          </a:prstGeom>
        </p:spPr>
      </p:pic>
      <p:pic>
        <p:nvPicPr>
          <p:cNvPr id="9" name="Picture 8" descr="http://www.clker.com/cliparts/b/1/f/a/1195445301811339265dagobert83_female_user_icon.svg.med.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1224" y="3099983"/>
            <a:ext cx="395600" cy="52746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V="1">
            <a:off x="682251" y="2271862"/>
            <a:ext cx="534744" cy="7645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7504" y="2491063"/>
            <a:ext cx="937931" cy="523220"/>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1. Create a Query</a:t>
            </a:r>
          </a:p>
        </p:txBody>
      </p:sp>
      <p:cxnSp>
        <p:nvCxnSpPr>
          <p:cNvPr id="12" name="Straight Arrow Connector 11"/>
          <p:cNvCxnSpPr/>
          <p:nvPr/>
        </p:nvCxnSpPr>
        <p:spPr>
          <a:xfrm flipH="1">
            <a:off x="814421" y="2403894"/>
            <a:ext cx="646485" cy="9067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43580" y="2738838"/>
            <a:ext cx="850484" cy="307777"/>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2. Query</a:t>
            </a:r>
          </a:p>
        </p:txBody>
      </p:sp>
      <p:sp>
        <p:nvSpPr>
          <p:cNvPr id="14" name="Rounded Rectangle 13"/>
          <p:cNvSpPr/>
          <p:nvPr/>
        </p:nvSpPr>
        <p:spPr>
          <a:xfrm>
            <a:off x="2049620" y="2804316"/>
            <a:ext cx="832562" cy="1140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orbel" panose="020B0503020204020204" pitchFamily="34" charset="0"/>
              </a:rPr>
              <a:t>Encode to BDBag</a:t>
            </a:r>
          </a:p>
          <a:p>
            <a:pPr algn="ctr"/>
            <a:r>
              <a:rPr lang="en-US" sz="900" dirty="0">
                <a:latin typeface="Corbel" panose="020B0503020204020204" pitchFamily="34" charset="0"/>
              </a:rPr>
              <a:t>Service</a:t>
            </a:r>
          </a:p>
        </p:txBody>
      </p:sp>
      <p:cxnSp>
        <p:nvCxnSpPr>
          <p:cNvPr id="15" name="Straight Arrow Connector 14"/>
          <p:cNvCxnSpPr/>
          <p:nvPr/>
        </p:nvCxnSpPr>
        <p:spPr>
          <a:xfrm>
            <a:off x="2894015" y="3379901"/>
            <a:ext cx="3326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10330" y="3389317"/>
            <a:ext cx="873780" cy="307777"/>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3. Query</a:t>
            </a:r>
          </a:p>
        </p:txBody>
      </p:sp>
      <p:cxnSp>
        <p:nvCxnSpPr>
          <p:cNvPr id="22" name="Elbow Connector 21"/>
          <p:cNvCxnSpPr>
            <a:stCxn id="17" idx="2"/>
          </p:cNvCxnSpPr>
          <p:nvPr/>
        </p:nvCxnSpPr>
        <p:spPr>
          <a:xfrm rot="5400000" flipH="1">
            <a:off x="1986404" y="2217765"/>
            <a:ext cx="165050" cy="3141818"/>
          </a:xfrm>
          <a:prstGeom prst="bentConnector4">
            <a:avLst>
              <a:gd name="adj1" fmla="val -138503"/>
              <a:gd name="adj2" fmla="val 56419"/>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4261908" y="2491064"/>
            <a:ext cx="2410521" cy="3422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50" dirty="0">
                <a:latin typeface="Corbel" panose="020B0503020204020204" pitchFamily="34" charset="0"/>
              </a:rPr>
              <a:t>BDDS Analysis Services</a:t>
            </a:r>
          </a:p>
        </p:txBody>
      </p:sp>
      <p:sp>
        <p:nvSpPr>
          <p:cNvPr id="25" name="TextBox 24"/>
          <p:cNvSpPr txBox="1"/>
          <p:nvPr/>
        </p:nvSpPr>
        <p:spPr>
          <a:xfrm>
            <a:off x="1275810" y="4091702"/>
            <a:ext cx="1632970" cy="307777"/>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4. BD Bag MinID</a:t>
            </a:r>
          </a:p>
        </p:txBody>
      </p:sp>
      <p:sp>
        <p:nvSpPr>
          <p:cNvPr id="26" name="Rounded Rectangle 25"/>
          <p:cNvSpPr/>
          <p:nvPr/>
        </p:nvSpPr>
        <p:spPr>
          <a:xfrm>
            <a:off x="2049619" y="4443728"/>
            <a:ext cx="832562" cy="1140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orbel" panose="020B0503020204020204" pitchFamily="34" charset="0"/>
              </a:rPr>
              <a:t>BDDS ERMRest</a:t>
            </a:r>
          </a:p>
          <a:p>
            <a:pPr algn="ctr"/>
            <a:r>
              <a:rPr lang="en-US" sz="900" dirty="0">
                <a:latin typeface="Corbel" panose="020B0503020204020204" pitchFamily="34" charset="0"/>
              </a:rPr>
              <a:t>Service</a:t>
            </a:r>
          </a:p>
        </p:txBody>
      </p:sp>
      <p:cxnSp>
        <p:nvCxnSpPr>
          <p:cNvPr id="27" name="Straight Arrow Connector 26"/>
          <p:cNvCxnSpPr>
            <a:stCxn id="9" idx="3"/>
            <a:endCxn id="14" idx="1"/>
          </p:cNvCxnSpPr>
          <p:nvPr/>
        </p:nvCxnSpPr>
        <p:spPr>
          <a:xfrm>
            <a:off x="816822" y="3363715"/>
            <a:ext cx="1232798" cy="1072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4355340" y="4532430"/>
            <a:ext cx="848967" cy="1013942"/>
            <a:chOff x="640892" y="3312483"/>
            <a:chExt cx="1733424" cy="1913251"/>
          </a:xfrm>
        </p:grpSpPr>
        <p:pic>
          <p:nvPicPr>
            <p:cNvPr id="29" name="Picture 4" descr="http://www.clker.com/cliparts/S/L/r/f/4/U/white-rope-sack-md.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0892" y="3312483"/>
              <a:ext cx="1733424" cy="1913251"/>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912560" y="4385464"/>
              <a:ext cx="1173773" cy="382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US" sz="1050" dirty="0">
                  <a:latin typeface="Corbel" panose="020B0503020204020204" pitchFamily="34" charset="0"/>
                </a:rPr>
                <a:t>TRN</a:t>
              </a:r>
              <a:endParaRPr lang="en-US" sz="675" dirty="0">
                <a:latin typeface="Corbel" panose="020B0503020204020204" pitchFamily="34" charset="0"/>
              </a:endParaRPr>
            </a:p>
          </p:txBody>
        </p:sp>
      </p:grpSp>
      <p:sp>
        <p:nvSpPr>
          <p:cNvPr id="31" name="Cloud 30"/>
          <p:cNvSpPr/>
          <p:nvPr/>
        </p:nvSpPr>
        <p:spPr>
          <a:xfrm>
            <a:off x="4297894" y="2725198"/>
            <a:ext cx="2231637" cy="1807235"/>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dirty="0">
              <a:latin typeface="Corbel" panose="020B0503020204020204" pitchFamily="34" charset="0"/>
            </a:endParaRPr>
          </a:p>
        </p:txBody>
      </p:sp>
      <p:pic>
        <p:nvPicPr>
          <p:cNvPr id="32" name="Picture 10" descr="http://www.aspsys.com/public/themes/aspen/images/hpc_cluster.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28054" y="3148599"/>
            <a:ext cx="990350" cy="880311"/>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4428901" y="3148599"/>
            <a:ext cx="708362" cy="880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orbel" panose="020B0503020204020204" pitchFamily="34" charset="0"/>
              </a:rPr>
              <a:t>BDDS Galaxy</a:t>
            </a:r>
          </a:p>
          <a:p>
            <a:pPr algn="ctr"/>
            <a:r>
              <a:rPr lang="en-US" sz="900" dirty="0">
                <a:latin typeface="Corbel" panose="020B0503020204020204" pitchFamily="34" charset="0"/>
              </a:rPr>
              <a:t>Service</a:t>
            </a:r>
          </a:p>
        </p:txBody>
      </p:sp>
      <p:cxnSp>
        <p:nvCxnSpPr>
          <p:cNvPr id="34" name="Elbow Connector 33"/>
          <p:cNvCxnSpPr>
            <a:endCxn id="33" idx="0"/>
          </p:cNvCxnSpPr>
          <p:nvPr/>
        </p:nvCxnSpPr>
        <p:spPr>
          <a:xfrm flipV="1">
            <a:off x="3639872" y="3148599"/>
            <a:ext cx="1143210" cy="948373"/>
          </a:xfrm>
          <a:prstGeom prst="bentConnector4">
            <a:avLst>
              <a:gd name="adj1" fmla="val 34509"/>
              <a:gd name="adj2" fmla="val 124104"/>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720982" y="4028910"/>
            <a:ext cx="0" cy="43535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3" idx="3"/>
            <a:endCxn id="32" idx="1"/>
          </p:cNvCxnSpPr>
          <p:nvPr/>
        </p:nvCxnSpPr>
        <p:spPr>
          <a:xfrm>
            <a:off x="5137264" y="3588752"/>
            <a:ext cx="2907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a:off x="474131" y="3755865"/>
            <a:ext cx="1519933" cy="1345200"/>
          </a:xfrm>
          <a:prstGeom prst="bentConnector3">
            <a:avLst>
              <a:gd name="adj1" fmla="val 72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30281" y="4559482"/>
            <a:ext cx="440645" cy="323165"/>
          </a:xfrm>
          <a:prstGeom prst="rect">
            <a:avLst/>
          </a:prstGeom>
          <a:noFill/>
        </p:spPr>
        <p:txBody>
          <a:bodyPr wrap="square" rtlCol="0">
            <a:spAutoFit/>
          </a:bodyPr>
          <a:lstStyle/>
          <a:p>
            <a:r>
              <a:rPr lang="en-US" sz="750" b="1" dirty="0">
                <a:latin typeface="Corbel" panose="020B0503020204020204" pitchFamily="34" charset="0"/>
              </a:rPr>
              <a:t>BDBAG</a:t>
            </a:r>
          </a:p>
        </p:txBody>
      </p:sp>
      <p:sp>
        <p:nvSpPr>
          <p:cNvPr id="40" name="TextBox 39"/>
          <p:cNvSpPr txBox="1"/>
          <p:nvPr/>
        </p:nvSpPr>
        <p:spPr>
          <a:xfrm>
            <a:off x="3418601" y="1865285"/>
            <a:ext cx="2104425" cy="538609"/>
          </a:xfrm>
          <a:prstGeom prst="rect">
            <a:avLst/>
          </a:prstGeom>
          <a:noFill/>
        </p:spPr>
        <p:txBody>
          <a:bodyPr wrap="square" rtlCol="0">
            <a:spAutoFit/>
          </a:bodyPr>
          <a:lstStyle/>
          <a:p>
            <a:r>
              <a:rPr lang="en-US" sz="1450" b="1" dirty="0">
                <a:solidFill>
                  <a:schemeClr val="accent2"/>
                </a:solidFill>
                <a:latin typeface="Corbel" panose="020B0503020204020204" pitchFamily="34" charset="0"/>
              </a:rPr>
              <a:t>5. Execute Big Data Analysis pipelines</a:t>
            </a:r>
          </a:p>
        </p:txBody>
      </p:sp>
      <p:sp>
        <p:nvSpPr>
          <p:cNvPr id="41" name="TextBox 40"/>
          <p:cNvSpPr txBox="1"/>
          <p:nvPr/>
        </p:nvSpPr>
        <p:spPr>
          <a:xfrm>
            <a:off x="4736223" y="4080940"/>
            <a:ext cx="948032" cy="538609"/>
          </a:xfrm>
          <a:prstGeom prst="rect">
            <a:avLst/>
          </a:prstGeom>
          <a:noFill/>
        </p:spPr>
        <p:txBody>
          <a:bodyPr wrap="square" rtlCol="0">
            <a:spAutoFit/>
          </a:bodyPr>
          <a:lstStyle/>
          <a:p>
            <a:r>
              <a:rPr lang="en-US" sz="1450" b="1" dirty="0">
                <a:solidFill>
                  <a:schemeClr val="accent2"/>
                </a:solidFill>
                <a:latin typeface="Corbel" panose="020B0503020204020204" pitchFamily="34" charset="0"/>
              </a:rPr>
              <a:t>6. Results</a:t>
            </a:r>
          </a:p>
        </p:txBody>
      </p:sp>
      <p:sp>
        <p:nvSpPr>
          <p:cNvPr id="42" name="TextBox 41"/>
          <p:cNvSpPr txBox="1"/>
          <p:nvPr/>
        </p:nvSpPr>
        <p:spPr>
          <a:xfrm>
            <a:off x="4023913" y="5147478"/>
            <a:ext cx="605472" cy="323165"/>
          </a:xfrm>
          <a:prstGeom prst="rect">
            <a:avLst/>
          </a:prstGeom>
          <a:noFill/>
        </p:spPr>
        <p:txBody>
          <a:bodyPr wrap="square" rtlCol="0">
            <a:spAutoFit/>
          </a:bodyPr>
          <a:lstStyle/>
          <a:p>
            <a:r>
              <a:rPr lang="en-US" sz="750" b="1" dirty="0">
                <a:latin typeface="Corbel" panose="020B0503020204020204" pitchFamily="34" charset="0"/>
              </a:rPr>
              <a:t>7. Publish Results</a:t>
            </a:r>
          </a:p>
        </p:txBody>
      </p:sp>
      <p:sp>
        <p:nvSpPr>
          <p:cNvPr id="43" name="Rounded Rectangle 42"/>
          <p:cNvSpPr/>
          <p:nvPr/>
        </p:nvSpPr>
        <p:spPr>
          <a:xfrm>
            <a:off x="3132740" y="4422562"/>
            <a:ext cx="912106" cy="1140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orbel" panose="020B0503020204020204" pitchFamily="34" charset="0"/>
              </a:rPr>
              <a:t>BDDS Publication</a:t>
            </a:r>
          </a:p>
          <a:p>
            <a:pPr algn="ctr"/>
            <a:r>
              <a:rPr lang="en-US" sz="900" dirty="0">
                <a:latin typeface="Corbel" panose="020B0503020204020204" pitchFamily="34" charset="0"/>
              </a:rPr>
              <a:t>Service</a:t>
            </a:r>
          </a:p>
        </p:txBody>
      </p:sp>
      <p:cxnSp>
        <p:nvCxnSpPr>
          <p:cNvPr id="44" name="Straight Arrow Connector 43"/>
          <p:cNvCxnSpPr/>
          <p:nvPr/>
        </p:nvCxnSpPr>
        <p:spPr>
          <a:xfrm flipH="1">
            <a:off x="4054758" y="5013847"/>
            <a:ext cx="2575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endCxn id="26" idx="2"/>
          </p:cNvCxnSpPr>
          <p:nvPr/>
        </p:nvCxnSpPr>
        <p:spPr>
          <a:xfrm rot="10800000" flipV="1">
            <a:off x="2465900" y="5562804"/>
            <a:ext cx="2239841" cy="21166"/>
          </a:xfrm>
          <a:prstGeom prst="bentConnector4">
            <a:avLst>
              <a:gd name="adj1" fmla="val 456"/>
              <a:gd name="adj2" fmla="val 241649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407118" y="6145559"/>
            <a:ext cx="1524921" cy="307777"/>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8. Index Results</a:t>
            </a:r>
          </a:p>
        </p:txBody>
      </p:sp>
      <p:grpSp>
        <p:nvGrpSpPr>
          <p:cNvPr id="51" name="Group 50"/>
          <p:cNvGrpSpPr/>
          <p:nvPr/>
        </p:nvGrpSpPr>
        <p:grpSpPr>
          <a:xfrm>
            <a:off x="3236467" y="2857255"/>
            <a:ext cx="806742" cy="1013942"/>
            <a:chOff x="4434634" y="2462840"/>
            <a:chExt cx="1075656" cy="1013942"/>
          </a:xfrm>
        </p:grpSpPr>
        <p:pic>
          <p:nvPicPr>
            <p:cNvPr id="17" name="Picture 4" descr="http://www.clker.com/cliparts/S/L/r/f/4/U/white-rope-sack-md.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34634" y="2462840"/>
              <a:ext cx="1075656" cy="1013942"/>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p:cNvSpPr/>
            <p:nvPr/>
          </p:nvSpPr>
          <p:spPr>
            <a:xfrm>
              <a:off x="4559309" y="3220171"/>
              <a:ext cx="826306" cy="202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US" sz="900" dirty="0">
                  <a:latin typeface="Corbel" panose="020B0503020204020204" pitchFamily="34" charset="0"/>
                </a:rPr>
                <a:t>CEL</a:t>
              </a:r>
            </a:p>
          </p:txBody>
        </p:sp>
        <p:sp>
          <p:nvSpPr>
            <p:cNvPr id="19" name="Oval 18"/>
            <p:cNvSpPr/>
            <p:nvPr/>
          </p:nvSpPr>
          <p:spPr>
            <a:xfrm>
              <a:off x="4574779" y="2962124"/>
              <a:ext cx="845460" cy="194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US" sz="900" dirty="0">
                  <a:latin typeface="Corbel" panose="020B0503020204020204" pitchFamily="34" charset="0"/>
                </a:rPr>
                <a:t>FASTQ</a:t>
              </a:r>
            </a:p>
          </p:txBody>
        </p:sp>
        <p:sp>
          <p:nvSpPr>
            <p:cNvPr id="38" name="TextBox 37"/>
            <p:cNvSpPr txBox="1"/>
            <p:nvPr/>
          </p:nvSpPr>
          <p:spPr>
            <a:xfrm>
              <a:off x="4677479" y="2471758"/>
              <a:ext cx="587527" cy="369332"/>
            </a:xfrm>
            <a:prstGeom prst="rect">
              <a:avLst/>
            </a:prstGeom>
            <a:noFill/>
          </p:spPr>
          <p:txBody>
            <a:bodyPr wrap="square" rtlCol="0">
              <a:spAutoFit/>
            </a:bodyPr>
            <a:lstStyle/>
            <a:p>
              <a:r>
                <a:rPr lang="en-US" sz="900" b="1" dirty="0">
                  <a:latin typeface="Corbel" panose="020B0503020204020204" pitchFamily="34" charset="0"/>
                </a:rPr>
                <a:t>BDBAG</a:t>
              </a:r>
            </a:p>
          </p:txBody>
        </p:sp>
        <p:pic>
          <p:nvPicPr>
            <p:cNvPr id="47" name="Picture 4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11709" y="2807626"/>
              <a:ext cx="354516" cy="161639"/>
            </a:xfrm>
            <a:prstGeom prst="rect">
              <a:avLst/>
            </a:prstGeom>
          </p:spPr>
        </p:pic>
      </p:grpSp>
      <p:pic>
        <p:nvPicPr>
          <p:cNvPr id="48" name="Picture 4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32548" y="4896803"/>
            <a:ext cx="265887" cy="161639"/>
          </a:xfrm>
          <a:prstGeom prst="rect">
            <a:avLst/>
          </a:prstGeom>
        </p:spPr>
      </p:pic>
      <p:pic>
        <p:nvPicPr>
          <p:cNvPr id="50" name="Picture 7" descr="http://bd2k.ini.usc.edu/assets/logos/bdds-logo-no-tag-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56376" y="190233"/>
            <a:ext cx="914858" cy="4360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2840" y="772040"/>
            <a:ext cx="1211160" cy="268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Content Placeholder 2"/>
          <p:cNvSpPr>
            <a:spLocks noGrp="1"/>
          </p:cNvSpPr>
          <p:nvPr>
            <p:ph idx="1"/>
          </p:nvPr>
        </p:nvSpPr>
        <p:spPr>
          <a:xfrm>
            <a:off x="6816445" y="1498601"/>
            <a:ext cx="2292059" cy="4525963"/>
          </a:xfrm>
        </p:spPr>
        <p:txBody>
          <a:bodyPr>
            <a:normAutofit/>
          </a:bodyPr>
          <a:lstStyle/>
          <a:p>
            <a:pPr marL="0" indent="0">
              <a:buNone/>
            </a:pPr>
            <a:r>
              <a:rPr lang="en-US" sz="2000" dirty="0">
                <a:latin typeface="Corbel" panose="020B0503020204020204" pitchFamily="34" charset="0"/>
              </a:rPr>
              <a:t>P</a:t>
            </a:r>
            <a:r>
              <a:rPr lang="en-US" sz="2000" dirty="0" smtClean="0">
                <a:latin typeface="Corbel" panose="020B0503020204020204" pitchFamily="34" charset="0"/>
              </a:rPr>
              <a:t>ackaging format for encapsulating</a:t>
            </a:r>
          </a:p>
          <a:p>
            <a:r>
              <a:rPr lang="en-US" sz="2000" dirty="0" smtClean="0">
                <a:latin typeface="Corbel" panose="020B0503020204020204" pitchFamily="34" charset="0"/>
              </a:rPr>
              <a:t>Payload: arbitrary content</a:t>
            </a:r>
          </a:p>
          <a:p>
            <a:r>
              <a:rPr lang="en-US" sz="2000" dirty="0" smtClean="0">
                <a:latin typeface="Corbel" panose="020B0503020204020204" pitchFamily="34" charset="0"/>
              </a:rPr>
              <a:t>Tags: metadata describing the payload</a:t>
            </a:r>
          </a:p>
          <a:p>
            <a:r>
              <a:rPr lang="en-US" sz="2000" dirty="0" smtClean="0">
                <a:latin typeface="Corbel" panose="020B0503020204020204" pitchFamily="34" charset="0"/>
              </a:rPr>
              <a:t>Checksums: supports verification of content  </a:t>
            </a:r>
          </a:p>
          <a:p>
            <a:pPr lvl="1"/>
            <a:endParaRPr lang="en-US" sz="1600" dirty="0">
              <a:latin typeface="Corbel" panose="020B0503020204020204" pitchFamily="34" charset="0"/>
            </a:endParaRPr>
          </a:p>
        </p:txBody>
      </p:sp>
      <p:pic>
        <p:nvPicPr>
          <p:cNvPr id="55" name="Picture 4" descr="http://www.clker.com/cliparts/S/L/r/f/4/U/white-rope-sack-md.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327143" y="5223890"/>
            <a:ext cx="1258466" cy="1266632"/>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7341009" y="5792957"/>
            <a:ext cx="1366080" cy="584775"/>
          </a:xfrm>
          <a:prstGeom prst="rect">
            <a:avLst/>
          </a:prstGeom>
          <a:noFill/>
        </p:spPr>
        <p:txBody>
          <a:bodyPr wrap="none" rtlCol="0">
            <a:spAutoFit/>
          </a:bodyPr>
          <a:lstStyle/>
          <a:p>
            <a:r>
              <a:rPr lang="en-US" sz="3200" dirty="0">
                <a:solidFill>
                  <a:srgbClr val="98132E"/>
                </a:solidFill>
                <a:latin typeface="Corbel" panose="020B0503020204020204" pitchFamily="34" charset="0"/>
              </a:rPr>
              <a:t>BDBag</a:t>
            </a:r>
          </a:p>
        </p:txBody>
      </p:sp>
      <p:pic>
        <p:nvPicPr>
          <p:cNvPr id="2662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9860" t="103293" r="17448" b="-41439"/>
          <a:stretch/>
        </p:blipFill>
        <p:spPr bwMode="auto">
          <a:xfrm>
            <a:off x="-1884523" y="3788674"/>
            <a:ext cx="11267062" cy="2906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7935" y="6368063"/>
            <a:ext cx="2498569" cy="369332"/>
          </a:xfrm>
          <a:prstGeom prst="rect">
            <a:avLst/>
          </a:prstGeom>
          <a:noFill/>
        </p:spPr>
        <p:txBody>
          <a:bodyPr wrap="none" rtlCol="0">
            <a:spAutoFit/>
          </a:bodyPr>
          <a:lstStyle/>
          <a:p>
            <a:r>
              <a:rPr lang="en-GB" dirty="0" smtClean="0">
                <a:latin typeface="Corbel" panose="020B0503020204020204" pitchFamily="34" charset="0"/>
              </a:rPr>
              <a:t>http://w3id.org/ro/bagit</a:t>
            </a:r>
            <a:endParaRPr lang="en-GB" dirty="0">
              <a:latin typeface="Corbel" panose="020B0503020204020204" pitchFamily="34" charset="0"/>
            </a:endParaRPr>
          </a:p>
        </p:txBody>
      </p:sp>
      <p:sp>
        <p:nvSpPr>
          <p:cNvPr id="3" name="Rectangle 2"/>
          <p:cNvSpPr/>
          <p:nvPr/>
        </p:nvSpPr>
        <p:spPr>
          <a:xfrm>
            <a:off x="2755142" y="6381328"/>
            <a:ext cx="5783277" cy="369332"/>
          </a:xfrm>
          <a:prstGeom prst="rect">
            <a:avLst/>
          </a:prstGeom>
        </p:spPr>
        <p:txBody>
          <a:bodyPr wrap="square">
            <a:spAutoFit/>
          </a:bodyPr>
          <a:lstStyle/>
          <a:p>
            <a:r>
              <a:rPr lang="en-GB" dirty="0">
                <a:latin typeface="Corbel" panose="020B0503020204020204" pitchFamily="34" charset="0"/>
              </a:rPr>
              <a:t>https://doi.org/10.1109/BigData.2016.7840618</a:t>
            </a:r>
          </a:p>
        </p:txBody>
      </p:sp>
    </p:spTree>
    <p:extLst>
      <p:ext uri="{BB962C8B-B14F-4D97-AF65-F5344CB8AC3E}">
        <p14:creationId xmlns:p14="http://schemas.microsoft.com/office/powerpoint/2010/main" val="4054689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02630"/>
            <a:ext cx="8229600" cy="634082"/>
          </a:xfrm>
          <a:prstGeom prst="rect">
            <a:avLst/>
          </a:prstGeom>
        </p:spPr>
        <p:txBody>
          <a:bodyPr vert="horz" lIns="91404" tIns="45704" rIns="91404" bIns="45704" rtlCol="0" anchor="ctr">
            <a:normAutofit fontScale="90000" lnSpcReduction="20000"/>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latin typeface="Corbel" panose="020B0503020204020204" pitchFamily="34" charset="0"/>
              </a:rPr>
              <a:t>Did anyone take any notice? </a:t>
            </a:r>
            <a:endParaRPr lang="en-GB" dirty="0">
              <a:latin typeface="Corbel" panose="020B0503020204020204" pitchFamily="34"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16325" t="28168" r="36749" b="22005"/>
          <a:stretch>
            <a:fillRect/>
          </a:stretch>
        </p:blipFill>
        <p:spPr bwMode="auto">
          <a:xfrm>
            <a:off x="107504" y="836712"/>
            <a:ext cx="4935544" cy="319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Rectangle 6"/>
          <p:cNvSpPr>
            <a:spLocks noChangeArrowheads="1"/>
          </p:cNvSpPr>
          <p:nvPr/>
        </p:nvSpPr>
        <p:spPr bwMode="auto">
          <a:xfrm>
            <a:off x="121703" y="836712"/>
            <a:ext cx="4281869" cy="24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04" tIns="45704" rIns="91404" bIns="45704">
            <a:spAutoFit/>
          </a:bodyPr>
          <a:lstStyle/>
          <a:p>
            <a:r>
              <a:rPr kumimoji="1" lang="en-GB" sz="1000" b="0" dirty="0">
                <a:solidFill>
                  <a:schemeClr val="bg1"/>
                </a:solidFill>
                <a:latin typeface="Corbel" panose="020B0503020204020204" pitchFamily="34" charset="0"/>
              </a:rPr>
              <a:t>http://</a:t>
            </a:r>
            <a:r>
              <a:rPr kumimoji="1" lang="en-GB" sz="1000" b="0" dirty="0" smtClean="0">
                <a:solidFill>
                  <a:schemeClr val="bg1"/>
                </a:solidFill>
                <a:latin typeface="Corbel" panose="020B0503020204020204" pitchFamily="34" charset="0"/>
              </a:rPr>
              <a:t>www.youtube.com/watch?v=p-W4iLjLTrQ&amp;list=PLC44A300051D052E5</a:t>
            </a:r>
            <a:endParaRPr kumimoji="1" lang="en-GB" sz="1000" b="0" dirty="0">
              <a:solidFill>
                <a:schemeClr val="bg1"/>
              </a:solidFill>
              <a:latin typeface="Corbel" panose="020B0503020204020204"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086" y="2996952"/>
            <a:ext cx="3980234" cy="372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077936" y="836712"/>
            <a:ext cx="3958560" cy="2308324"/>
          </a:xfrm>
          <a:prstGeom prst="rect">
            <a:avLst/>
          </a:prstGeom>
        </p:spPr>
        <p:txBody>
          <a:bodyPr wrap="square">
            <a:spAutoFit/>
          </a:bodyPr>
          <a:lstStyle/>
          <a:p>
            <a:r>
              <a:rPr lang="en-GB" dirty="0">
                <a:latin typeface="Corbel" panose="020B0503020204020204" pitchFamily="34" charset="0"/>
              </a:rPr>
              <a:t>STM Innovations Seminar 2012</a:t>
            </a:r>
          </a:p>
          <a:p>
            <a:r>
              <a:rPr lang="en-GB" dirty="0" smtClean="0">
                <a:latin typeface="Corbel" panose="020B0503020204020204" pitchFamily="34" charset="0"/>
              </a:rPr>
              <a:t>Howard Ratner,  Chair STM</a:t>
            </a:r>
          </a:p>
          <a:p>
            <a:r>
              <a:rPr lang="en-GB" dirty="0" smtClean="0">
                <a:latin typeface="Corbel" panose="020B0503020204020204" pitchFamily="34" charset="0"/>
              </a:rPr>
              <a:t> Future Labs Committee, CEO EVP Nature Publishing Group</a:t>
            </a:r>
            <a:br>
              <a:rPr lang="en-GB" dirty="0" smtClean="0">
                <a:latin typeface="Corbel" panose="020B0503020204020204" pitchFamily="34" charset="0"/>
              </a:rPr>
            </a:br>
            <a:r>
              <a:rPr lang="en-GB" dirty="0" smtClean="0">
                <a:latin typeface="Corbel" panose="020B0503020204020204" pitchFamily="34" charset="0"/>
              </a:rPr>
              <a:t>Director of Development for CHORUS (Clearinghouse for the Open Research of US) </a:t>
            </a:r>
            <a:br>
              <a:rPr lang="en-GB" dirty="0" smtClean="0">
                <a:latin typeface="Corbel" panose="020B0503020204020204" pitchFamily="34" charset="0"/>
              </a:rPr>
            </a:br>
            <a:endParaRPr lang="en-GB" dirty="0">
              <a:latin typeface="Corbel" panose="020B0503020204020204" pitchFamily="34" charset="0"/>
            </a:endParaRPr>
          </a:p>
        </p:txBody>
      </p:sp>
      <p:sp>
        <p:nvSpPr>
          <p:cNvPr id="10" name="Rectangle 2"/>
          <p:cNvSpPr>
            <a:spLocks noGrp="1" noChangeArrowheads="1"/>
          </p:cNvSpPr>
          <p:nvPr>
            <p:ph type="title" idx="4294967295"/>
          </p:nvPr>
        </p:nvSpPr>
        <p:spPr bwMode="auto">
          <a:xfrm>
            <a:off x="1763688" y="4581128"/>
            <a:ext cx="3072259" cy="11475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pPr algn="l"/>
            <a:r>
              <a:rPr lang="en-GB" altLang="en-US" sz="2000" dirty="0" smtClean="0">
                <a:latin typeface="Corbel" panose="020B0503020204020204" pitchFamily="34" charset="0"/>
              </a:rPr>
              <a:t>FAIRPORT, January 2014, Lorenz Centre, Leiden </a:t>
            </a:r>
          </a:p>
        </p:txBody>
      </p:sp>
      <p:sp>
        <p:nvSpPr>
          <p:cNvPr id="11" name="Text Box 5"/>
          <p:cNvSpPr txBox="1">
            <a:spLocks noChangeArrowheads="1"/>
          </p:cNvSpPr>
          <p:nvPr/>
        </p:nvSpPr>
        <p:spPr bwMode="auto">
          <a:xfrm>
            <a:off x="7524328" y="6118845"/>
            <a:ext cx="2520280"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b="1">
                <a:solidFill>
                  <a:schemeClr val="tx1"/>
                </a:solidFill>
                <a:latin typeface="Arial" pitchFamily="34" charset="0"/>
                <a:ea typeface="MS PGothic" pitchFamily="34" charset="-128"/>
              </a:defRPr>
            </a:lvl9pPr>
          </a:lstStyle>
          <a:p>
            <a:pPr eaLnBrk="1" hangingPunct="1"/>
            <a:r>
              <a:rPr lang="en-GB" altLang="en-US" sz="1400" dirty="0">
                <a:solidFill>
                  <a:schemeClr val="bg1"/>
                </a:solidFill>
                <a:latin typeface="+mn-lt"/>
              </a:rPr>
              <a:t>Ted Slater</a:t>
            </a:r>
          </a:p>
          <a:p>
            <a:pPr eaLnBrk="1" hangingPunct="1"/>
            <a:r>
              <a:rPr lang="en-GB" altLang="en-US" sz="1400" dirty="0">
                <a:solidFill>
                  <a:schemeClr val="bg1"/>
                </a:solidFill>
                <a:latin typeface="+mn-lt"/>
              </a:rPr>
              <a:t>YARC, </a:t>
            </a:r>
            <a:r>
              <a:rPr lang="en-GB" altLang="en-US" sz="1400" dirty="0" err="1">
                <a:solidFill>
                  <a:schemeClr val="bg1"/>
                </a:solidFill>
                <a:latin typeface="+mn-lt"/>
              </a:rPr>
              <a:t>OpenBEL</a:t>
            </a:r>
            <a:endParaRPr lang="en-GB" altLang="en-US" sz="1400" dirty="0">
              <a:solidFill>
                <a:schemeClr val="bg1"/>
              </a:solidFill>
              <a:latin typeface="+mn-lt"/>
            </a:endParaRPr>
          </a:p>
        </p:txBody>
      </p:sp>
      <p:pic>
        <p:nvPicPr>
          <p:cNvPr id="12" name="Afbeelding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82" y="6292039"/>
            <a:ext cx="4500942" cy="35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http://www.cnri.reston.va.us/images/CNRI_Banner-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550" y="5517232"/>
            <a:ext cx="2728450" cy="69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8450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88640"/>
            <a:ext cx="8229600" cy="634082"/>
          </a:xfrm>
          <a:prstGeom prst="rect">
            <a:avLst/>
          </a:prstGeom>
        </p:spPr>
        <p:txBody>
          <a:bodyPr vert="horz" lIns="91404" tIns="45704" rIns="91404" bIns="45704" rtlCol="0" anchor="ctr">
            <a:normAutofit fontScale="82500" lnSpcReduction="10000"/>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latin typeface="Corbel" panose="020B0503020204020204" pitchFamily="34" charset="0"/>
              </a:rPr>
              <a:t>A trend…. Using JSON(-LD) + schema.org </a:t>
            </a:r>
            <a:endParaRPr lang="en-GB" dirty="0">
              <a:latin typeface="Corbel" panose="020B0503020204020204" pitchFamily="34" charset="0"/>
            </a:endParaRPr>
          </a:p>
        </p:txBody>
      </p:sp>
      <p:grpSp>
        <p:nvGrpSpPr>
          <p:cNvPr id="9" name="Group 8"/>
          <p:cNvGrpSpPr/>
          <p:nvPr/>
        </p:nvGrpSpPr>
        <p:grpSpPr>
          <a:xfrm>
            <a:off x="251520" y="1071906"/>
            <a:ext cx="3744416" cy="2395961"/>
            <a:chOff x="388246" y="980728"/>
            <a:chExt cx="5279232" cy="329952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246" y="980728"/>
              <a:ext cx="5279232" cy="329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0906" y="998743"/>
              <a:ext cx="2298836" cy="508570"/>
            </a:xfrm>
            <a:prstGeom prst="rect">
              <a:avLst/>
            </a:prstGeom>
          </p:spPr>
          <p:txBody>
            <a:bodyPr wrap="none" lIns="91404" tIns="45704" rIns="91404" bIns="45704">
              <a:spAutoFit/>
            </a:bodyPr>
            <a:lstStyle/>
            <a:p>
              <a:r>
                <a:rPr lang="en-GB" dirty="0" smtClean="0">
                  <a:latin typeface="Corbel" panose="020B0503020204020204" pitchFamily="34" charset="0"/>
                </a:rPr>
                <a:t>https://dokie.li/</a:t>
              </a:r>
              <a:endParaRPr lang="en-GB" dirty="0">
                <a:latin typeface="Corbel" panose="020B0503020204020204" pitchFamily="34" charset="0"/>
              </a:endParaRPr>
            </a:p>
          </p:txBody>
        </p:sp>
      </p:grpSp>
      <p:grpSp>
        <p:nvGrpSpPr>
          <p:cNvPr id="10" name="Group 9"/>
          <p:cNvGrpSpPr/>
          <p:nvPr/>
        </p:nvGrpSpPr>
        <p:grpSpPr>
          <a:xfrm>
            <a:off x="4788024" y="1071906"/>
            <a:ext cx="4320479" cy="2395961"/>
            <a:chOff x="3059830" y="3570883"/>
            <a:chExt cx="6363731" cy="2942059"/>
          </a:xfrm>
        </p:grpSpPr>
        <p:pic>
          <p:nvPicPr>
            <p:cNvPr id="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850" b="7475"/>
            <a:stretch/>
          </p:blipFill>
          <p:spPr bwMode="auto">
            <a:xfrm>
              <a:off x="3059830" y="3570883"/>
              <a:ext cx="5693712" cy="294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658064" y="4058080"/>
              <a:ext cx="4765497" cy="340095"/>
            </a:xfrm>
            <a:prstGeom prst="rect">
              <a:avLst/>
            </a:prstGeom>
          </p:spPr>
          <p:txBody>
            <a:bodyPr wrap="square" lIns="91404" tIns="45704" rIns="91404" bIns="45704">
              <a:spAutoFit/>
            </a:bodyPr>
            <a:lstStyle/>
            <a:p>
              <a:r>
                <a:rPr lang="en-GB" sz="1200" dirty="0" smtClean="0">
                  <a:solidFill>
                    <a:schemeClr val="bg1"/>
                  </a:solidFill>
                  <a:latin typeface="Corbel" panose="020B0503020204020204" pitchFamily="34" charset="0"/>
                </a:rPr>
                <a:t>https://linkedresearch.org/</a:t>
              </a:r>
              <a:endParaRPr lang="en-GB" sz="1200" dirty="0">
                <a:solidFill>
                  <a:schemeClr val="bg1"/>
                </a:solidFill>
                <a:latin typeface="Corbel" panose="020B0503020204020204" pitchFamily="34" charset="0"/>
              </a:endParaRPr>
            </a:p>
          </p:txBody>
        </p:sp>
      </p:grpSp>
      <p:grpSp>
        <p:nvGrpSpPr>
          <p:cNvPr id="19" name="Group 18"/>
          <p:cNvGrpSpPr/>
          <p:nvPr/>
        </p:nvGrpSpPr>
        <p:grpSpPr>
          <a:xfrm>
            <a:off x="323528" y="3746014"/>
            <a:ext cx="2786005" cy="3141504"/>
            <a:chOff x="561859" y="1464487"/>
            <a:chExt cx="3722113" cy="4515881"/>
          </a:xfrm>
        </p:grpSpPr>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957" y="1464491"/>
              <a:ext cx="2088232" cy="633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https://science.ai/images_editorial/publish-rich-content-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861" y="1982008"/>
              <a:ext cx="3556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avatars1.githubusercontent.com/u/4432840?s=200&amp;v=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1859" y="146448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61860" y="4653138"/>
              <a:ext cx="3722112" cy="1327230"/>
            </a:xfrm>
            <a:prstGeom prst="rect">
              <a:avLst/>
            </a:prstGeom>
            <a:noFill/>
          </p:spPr>
          <p:txBody>
            <a:bodyPr wrap="square" lIns="91404" tIns="45704" rIns="91404" bIns="45704" rtlCol="0">
              <a:spAutoFit/>
            </a:bodyPr>
            <a:lstStyle/>
            <a:p>
              <a:r>
                <a:rPr lang="en-GB" dirty="0" smtClean="0">
                  <a:latin typeface="Corbel" panose="020B0503020204020204" pitchFamily="34" charset="0"/>
                </a:rPr>
                <a:t>Manifest: Schema.org, JSON-LD, RDF</a:t>
              </a:r>
            </a:p>
            <a:p>
              <a:r>
                <a:rPr lang="en-GB" dirty="0" smtClean="0">
                  <a:latin typeface="Corbel" panose="020B0503020204020204" pitchFamily="34" charset="0"/>
                </a:rPr>
                <a:t>Archive: </a:t>
              </a:r>
              <a:r>
                <a:rPr lang="en-GB" dirty="0" smtClean="0">
                  <a:latin typeface="Corbel" panose="020B0503020204020204" pitchFamily="34" charset="0"/>
                  <a:hlinkClick r:id="rId8"/>
                </a:rPr>
                <a:t>.tar.gz</a:t>
              </a:r>
              <a:r>
                <a:rPr lang="en-GB" dirty="0" smtClean="0">
                  <a:latin typeface="Corbel" panose="020B0503020204020204" pitchFamily="34" charset="0"/>
                </a:rPr>
                <a:t> </a:t>
              </a:r>
              <a:endParaRPr lang="en-GB" dirty="0">
                <a:latin typeface="Corbel" panose="020B0503020204020204" pitchFamily="34" charset="0"/>
              </a:endParaRPr>
            </a:p>
          </p:txBody>
        </p:sp>
      </p:grpSp>
      <p:pic>
        <p:nvPicPr>
          <p:cNvPr id="15" name="Picture 14" descr="Reprodoc-image-norect.png"/>
          <p:cNvPicPr>
            <a:picLocks noChangeAspect="1"/>
          </p:cNvPicPr>
          <p:nvPr/>
        </p:nvPicPr>
        <p:blipFill rotWithShape="1">
          <a:blip r:embed="rId9" cstate="print">
            <a:extLst>
              <a:ext uri="{28A0092B-C50C-407E-A947-70E740481C1C}">
                <a14:useLocalDpi xmlns:a14="http://schemas.microsoft.com/office/drawing/2010/main" val="0"/>
              </a:ext>
            </a:extLst>
          </a:blip>
          <a:srcRect l="16629" t="20684" r="17368" b="20020"/>
          <a:stretch/>
        </p:blipFill>
        <p:spPr>
          <a:xfrm>
            <a:off x="3459431" y="4116518"/>
            <a:ext cx="2192690" cy="1842790"/>
          </a:xfrm>
          <a:prstGeom prst="rect">
            <a:avLst/>
          </a:prstGeom>
        </p:spPr>
      </p:pic>
      <p:sp>
        <p:nvSpPr>
          <p:cNvPr id="16" name="Rectangle 15"/>
          <p:cNvSpPr/>
          <p:nvPr/>
        </p:nvSpPr>
        <p:spPr>
          <a:xfrm>
            <a:off x="3417957" y="5871913"/>
            <a:ext cx="2468816" cy="646298"/>
          </a:xfrm>
          <a:prstGeom prst="rect">
            <a:avLst/>
          </a:prstGeom>
        </p:spPr>
        <p:txBody>
          <a:bodyPr wrap="square" lIns="91404" tIns="45704" rIns="91404" bIns="45704">
            <a:spAutoFit/>
          </a:bodyPr>
          <a:lstStyle/>
          <a:p>
            <a:pPr algn="ctr"/>
            <a:r>
              <a:rPr lang="en-US" dirty="0" smtClean="0">
                <a:latin typeface="Corbel" panose="020B0503020204020204" pitchFamily="34" charset="0"/>
              </a:rPr>
              <a:t>Reproducible Document Stack project</a:t>
            </a:r>
            <a:endParaRPr lang="en-GB" dirty="0">
              <a:latin typeface="Corbel" panose="020B0503020204020204" pitchFamily="34" charset="0"/>
            </a:endParaRPr>
          </a:p>
        </p:txBody>
      </p:sp>
      <p:sp>
        <p:nvSpPr>
          <p:cNvPr id="17" name="Rectangle 16"/>
          <p:cNvSpPr/>
          <p:nvPr/>
        </p:nvSpPr>
        <p:spPr>
          <a:xfrm>
            <a:off x="3275856" y="6468926"/>
            <a:ext cx="2970549" cy="369300"/>
          </a:xfrm>
          <a:prstGeom prst="rect">
            <a:avLst/>
          </a:prstGeom>
        </p:spPr>
        <p:txBody>
          <a:bodyPr wrap="none" lIns="91404" tIns="45704" rIns="91404" bIns="45704">
            <a:spAutoFit/>
          </a:bodyPr>
          <a:lstStyle/>
          <a:p>
            <a:r>
              <a:rPr lang="en-US" dirty="0" err="1" smtClean="0">
                <a:latin typeface="Corbel" panose="020B0503020204020204" pitchFamily="34" charset="0"/>
              </a:rPr>
              <a:t>eLife</a:t>
            </a:r>
            <a:r>
              <a:rPr lang="en-US" dirty="0" smtClean="0">
                <a:latin typeface="Corbel" panose="020B0503020204020204" pitchFamily="34" charset="0"/>
              </a:rPr>
              <a:t>, Substance and </a:t>
            </a:r>
            <a:r>
              <a:rPr lang="en-US" dirty="0" err="1" smtClean="0">
                <a:latin typeface="Corbel" panose="020B0503020204020204" pitchFamily="34" charset="0"/>
              </a:rPr>
              <a:t>Stencila</a:t>
            </a:r>
            <a:endParaRPr lang="en-GB" dirty="0">
              <a:latin typeface="Corbel" panose="020B0503020204020204" pitchFamily="34" charset="0"/>
            </a:endParaRPr>
          </a:p>
        </p:txBody>
      </p:sp>
      <p:pic>
        <p:nvPicPr>
          <p:cNvPr id="18" name="Picture 8" descr="Image result for eLife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17957" y="3746017"/>
            <a:ext cx="1393578" cy="66350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831625" y="4459563"/>
            <a:ext cx="2731350" cy="917677"/>
          </a:xfrm>
          <a:prstGeom prst="rect">
            <a:avLst/>
          </a:prstGeom>
          <a:noFill/>
        </p:spPr>
        <p:txBody>
          <a:bodyPr wrap="square" rtlCol="0">
            <a:spAutoFit/>
          </a:bodyPr>
          <a:lstStyle/>
          <a:p>
            <a:r>
              <a:rPr lang="en-GB" dirty="0" err="1" smtClean="0">
                <a:latin typeface="Corbel" panose="020B0503020204020204" pitchFamily="34" charset="0"/>
              </a:rPr>
              <a:t>BagIT</a:t>
            </a:r>
            <a:r>
              <a:rPr lang="en-GB" dirty="0" smtClean="0">
                <a:latin typeface="Corbel" panose="020B0503020204020204" pitchFamily="34" charset="0"/>
              </a:rPr>
              <a:t> data  profile + </a:t>
            </a:r>
            <a:r>
              <a:rPr lang="en-GB" dirty="0">
                <a:latin typeface="Corbel" panose="020B0503020204020204" pitchFamily="34" charset="0"/>
              </a:rPr>
              <a:t>schema.org JSON-LD annotations </a:t>
            </a:r>
          </a:p>
        </p:txBody>
      </p:sp>
      <p:pic>
        <p:nvPicPr>
          <p:cNvPr id="14339" name="Picture 3"/>
          <p:cNvPicPr>
            <a:picLocks noChangeAspect="1" noChangeArrowheads="1"/>
          </p:cNvPicPr>
          <p:nvPr/>
        </p:nvPicPr>
        <p:blipFill rotWithShape="1">
          <a:blip r:embed="rId11">
            <a:extLst>
              <a:ext uri="{28A0092B-C50C-407E-A947-70E740481C1C}">
                <a14:useLocalDpi xmlns:a14="http://schemas.microsoft.com/office/drawing/2010/main" val="0"/>
              </a:ext>
            </a:extLst>
          </a:blip>
          <a:srcRect l="13333" t="46586" r="58323" b="45491"/>
          <a:stretch/>
        </p:blipFill>
        <p:spPr bwMode="auto">
          <a:xfrm>
            <a:off x="5796136" y="3933056"/>
            <a:ext cx="3013497" cy="526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688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218" r="16445"/>
          <a:stretch/>
        </p:blipFill>
        <p:spPr bwMode="auto">
          <a:xfrm>
            <a:off x="276582" y="1464563"/>
            <a:ext cx="4274605" cy="4916765"/>
          </a:xfrm>
          <a:prstGeom prst="rect">
            <a:avLst/>
          </a:pr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370" r="23936"/>
          <a:stretch/>
        </p:blipFill>
        <p:spPr bwMode="auto">
          <a:xfrm>
            <a:off x="4644010" y="1471239"/>
            <a:ext cx="4218254" cy="4910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436383" y="260648"/>
            <a:ext cx="8229600" cy="778098"/>
          </a:xfrm>
        </p:spPr>
        <p:txBody>
          <a:bodyPr>
            <a:noAutofit/>
          </a:bodyPr>
          <a:lstStyle/>
          <a:p>
            <a:r>
              <a:rPr lang="en-GB" sz="3600" dirty="0">
                <a:latin typeface="Corbel" panose="020B0503020204020204" pitchFamily="34" charset="0"/>
              </a:rPr>
              <a:t>Research Components in a study and  backing an article are Many and Various</a:t>
            </a:r>
          </a:p>
        </p:txBody>
      </p:sp>
    </p:spTree>
    <p:extLst>
      <p:ext uri="{BB962C8B-B14F-4D97-AF65-F5344CB8AC3E}">
        <p14:creationId xmlns:p14="http://schemas.microsoft.com/office/powerpoint/2010/main" val="69613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610" t="21457" r="49495" b="23251"/>
          <a:stretch/>
        </p:blipFill>
        <p:spPr bwMode="auto">
          <a:xfrm>
            <a:off x="14248" y="188640"/>
            <a:ext cx="4125704"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79512" y="5099732"/>
            <a:ext cx="3528392" cy="1569628"/>
          </a:xfrm>
          <a:prstGeom prst="rect">
            <a:avLst/>
          </a:prstGeom>
          <a:noFill/>
        </p:spPr>
        <p:txBody>
          <a:bodyPr wrap="square" lIns="91404" tIns="45704" rIns="91404" bIns="45704" rtlCol="0">
            <a:spAutoFit/>
          </a:bodyPr>
          <a:lstStyle/>
          <a:p>
            <a:r>
              <a:rPr lang="en-GB" sz="2400" dirty="0">
                <a:latin typeface="Corbel" panose="020B0503020204020204" pitchFamily="34" charset="0"/>
              </a:rPr>
              <a:t>We should have called this “Research Objects”. </a:t>
            </a:r>
          </a:p>
          <a:p>
            <a:r>
              <a:rPr lang="en-GB" sz="2400" dirty="0">
                <a:solidFill>
                  <a:schemeClr val="tx2"/>
                </a:solidFill>
                <a:latin typeface="Corbel" panose="020B0503020204020204" pitchFamily="34" charset="0"/>
              </a:rPr>
              <a:t>D</a:t>
            </a:r>
            <a:r>
              <a:rPr lang="en-GB" sz="2400" dirty="0" smtClean="0">
                <a:solidFill>
                  <a:schemeClr val="tx2"/>
                </a:solidFill>
                <a:latin typeface="Corbel" panose="020B0503020204020204" pitchFamily="34" charset="0"/>
              </a:rPr>
              <a:t>on’t </a:t>
            </a:r>
            <a:r>
              <a:rPr lang="en-GB" sz="2400" dirty="0">
                <a:solidFill>
                  <a:schemeClr val="tx2"/>
                </a:solidFill>
                <a:latin typeface="Corbel" panose="020B0503020204020204" pitchFamily="34" charset="0"/>
              </a:rPr>
              <a:t>be too clever about your titles.</a:t>
            </a:r>
          </a:p>
        </p:txBody>
      </p:sp>
      <p:pic>
        <p:nvPicPr>
          <p:cNvPr id="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724" r="34105" b="19680"/>
          <a:stretch/>
        </p:blipFill>
        <p:spPr bwMode="auto">
          <a:xfrm>
            <a:off x="4283968" y="177138"/>
            <a:ext cx="4680520" cy="4974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0" y="5099732"/>
            <a:ext cx="4392488" cy="1200296"/>
          </a:xfrm>
          <a:prstGeom prst="rect">
            <a:avLst/>
          </a:prstGeom>
          <a:noFill/>
        </p:spPr>
        <p:txBody>
          <a:bodyPr wrap="square" lIns="91404" tIns="45704" rIns="91404" bIns="45704" rtlCol="0">
            <a:spAutoFit/>
          </a:bodyPr>
          <a:lstStyle/>
          <a:p>
            <a:r>
              <a:rPr lang="en-GB" sz="2400" dirty="0" smtClean="0">
                <a:latin typeface="Corbel" panose="020B0503020204020204" pitchFamily="34" charset="0"/>
              </a:rPr>
              <a:t>Combining ISA-based Research Objects with </a:t>
            </a:r>
            <a:r>
              <a:rPr lang="en-GB" sz="2400" dirty="0" err="1" smtClean="0">
                <a:latin typeface="Corbel" panose="020B0503020204020204" pitchFamily="34" charset="0"/>
              </a:rPr>
              <a:t>nanopublicatiions</a:t>
            </a:r>
            <a:endParaRPr lang="en-GB" sz="2400" dirty="0">
              <a:latin typeface="Corbel" panose="020B0503020204020204" pitchFamily="34" charset="0"/>
            </a:endParaRPr>
          </a:p>
          <a:p>
            <a:r>
              <a:rPr lang="en-GB" sz="2400" dirty="0" smtClean="0">
                <a:solidFill>
                  <a:schemeClr val="tx2"/>
                </a:solidFill>
                <a:latin typeface="Corbel" panose="020B0503020204020204" pitchFamily="34" charset="0"/>
              </a:rPr>
              <a:t>Complementary approaches</a:t>
            </a:r>
            <a:endParaRPr lang="en-GB" sz="2400" dirty="0">
              <a:solidFill>
                <a:schemeClr val="tx2"/>
              </a:solidFill>
              <a:latin typeface="Corbel" panose="020B0503020204020204" pitchFamily="34" charset="0"/>
            </a:endParaRPr>
          </a:p>
        </p:txBody>
      </p:sp>
    </p:spTree>
    <p:extLst>
      <p:ext uri="{BB962C8B-B14F-4D97-AF65-F5344CB8AC3E}">
        <p14:creationId xmlns:p14="http://schemas.microsoft.com/office/powerpoint/2010/main" val="7885880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p:cNvSpPr/>
          <p:nvPr/>
        </p:nvSpPr>
        <p:spPr>
          <a:xfrm rot="19410776">
            <a:off x="412685" y="2274870"/>
            <a:ext cx="2570922" cy="1802460"/>
          </a:xfrm>
          <a:prstGeom prst="triangle">
            <a:avLst/>
          </a:prstGeom>
          <a:solidFill>
            <a:schemeClr val="bg1"/>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2" name="Title 1"/>
          <p:cNvSpPr>
            <a:spLocks noGrp="1"/>
          </p:cNvSpPr>
          <p:nvPr>
            <p:ph type="title"/>
          </p:nvPr>
        </p:nvSpPr>
        <p:spPr>
          <a:xfrm>
            <a:off x="467544" y="116632"/>
            <a:ext cx="8229600" cy="936104"/>
          </a:xfrm>
        </p:spPr>
        <p:txBody>
          <a:bodyPr/>
          <a:lstStyle/>
          <a:p>
            <a:r>
              <a:rPr lang="en-GB" dirty="0" smtClean="0">
                <a:latin typeface="Corbel" panose="020B0503020204020204" pitchFamily="34" charset="0"/>
              </a:rPr>
              <a:t>Take-up Analogy: Start Ups</a:t>
            </a:r>
            <a:endParaRPr lang="en-GB" dirty="0">
              <a:latin typeface="Corbel" panose="020B0503020204020204" pitchFamily="34" charset="0"/>
            </a:endParaRPr>
          </a:p>
        </p:txBody>
      </p:sp>
      <p:sp>
        <p:nvSpPr>
          <p:cNvPr id="4" name="TextBox 3"/>
          <p:cNvSpPr txBox="1"/>
          <p:nvPr/>
        </p:nvSpPr>
        <p:spPr>
          <a:xfrm>
            <a:off x="409416" y="1811829"/>
            <a:ext cx="2190023" cy="584775"/>
          </a:xfrm>
          <a:prstGeom prst="rect">
            <a:avLst/>
          </a:prstGeom>
          <a:noFill/>
        </p:spPr>
        <p:txBody>
          <a:bodyPr wrap="none" rtlCol="0">
            <a:spAutoFit/>
          </a:bodyPr>
          <a:lstStyle/>
          <a:p>
            <a:r>
              <a:rPr lang="en-GB" sz="3200" dirty="0" smtClean="0">
                <a:solidFill>
                  <a:schemeClr val="tx2"/>
                </a:solidFill>
                <a:latin typeface="Corbel" panose="020B0503020204020204" pitchFamily="34" charset="0"/>
              </a:rPr>
              <a:t>Community</a:t>
            </a:r>
            <a:endParaRPr lang="en-GB" sz="3200" dirty="0">
              <a:solidFill>
                <a:schemeClr val="tx2"/>
              </a:solidFill>
              <a:latin typeface="Corbel" panose="020B0503020204020204" pitchFamily="34" charset="0"/>
            </a:endParaRPr>
          </a:p>
        </p:txBody>
      </p:sp>
      <p:sp>
        <p:nvSpPr>
          <p:cNvPr id="5" name="TextBox 4"/>
          <p:cNvSpPr txBox="1"/>
          <p:nvPr/>
        </p:nvSpPr>
        <p:spPr>
          <a:xfrm>
            <a:off x="3267554" y="2780928"/>
            <a:ext cx="1223412" cy="584775"/>
          </a:xfrm>
          <a:prstGeom prst="rect">
            <a:avLst/>
          </a:prstGeom>
          <a:noFill/>
        </p:spPr>
        <p:txBody>
          <a:bodyPr wrap="none" rtlCol="0">
            <a:spAutoFit/>
          </a:bodyPr>
          <a:lstStyle/>
          <a:p>
            <a:r>
              <a:rPr lang="en-GB" sz="3200" dirty="0" smtClean="0">
                <a:solidFill>
                  <a:schemeClr val="tx2"/>
                </a:solidFill>
                <a:latin typeface="Corbel" panose="020B0503020204020204" pitchFamily="34" charset="0"/>
              </a:rPr>
              <a:t>Driver</a:t>
            </a:r>
            <a:endParaRPr lang="en-GB" sz="3200" dirty="0">
              <a:solidFill>
                <a:schemeClr val="tx2"/>
              </a:solidFill>
              <a:latin typeface="Corbel" panose="020B0503020204020204" pitchFamily="34" charset="0"/>
            </a:endParaRPr>
          </a:p>
        </p:txBody>
      </p:sp>
      <p:sp>
        <p:nvSpPr>
          <p:cNvPr id="6" name="TextBox 5"/>
          <p:cNvSpPr txBox="1"/>
          <p:nvPr/>
        </p:nvSpPr>
        <p:spPr>
          <a:xfrm>
            <a:off x="447821" y="4592879"/>
            <a:ext cx="1086772" cy="584775"/>
          </a:xfrm>
          <a:prstGeom prst="rect">
            <a:avLst/>
          </a:prstGeom>
          <a:noFill/>
        </p:spPr>
        <p:txBody>
          <a:bodyPr wrap="none" rtlCol="0">
            <a:spAutoFit/>
          </a:bodyPr>
          <a:lstStyle/>
          <a:p>
            <a:r>
              <a:rPr lang="en-GB" sz="3200" dirty="0" smtClean="0">
                <a:solidFill>
                  <a:schemeClr val="tx2"/>
                </a:solidFill>
                <a:latin typeface="Corbel" panose="020B0503020204020204" pitchFamily="34" charset="0"/>
              </a:rPr>
              <a:t>Tools</a:t>
            </a:r>
            <a:endParaRPr lang="en-GB" sz="3200" dirty="0">
              <a:solidFill>
                <a:schemeClr val="tx2"/>
              </a:solidFill>
              <a:latin typeface="Corbel" panose="020B0503020204020204" pitchFamily="34" charset="0"/>
            </a:endParaRPr>
          </a:p>
        </p:txBody>
      </p:sp>
      <p:sp>
        <p:nvSpPr>
          <p:cNvPr id="9" name="Content Placeholder 2"/>
          <p:cNvSpPr>
            <a:spLocks noGrp="1"/>
          </p:cNvSpPr>
          <p:nvPr>
            <p:ph idx="1"/>
          </p:nvPr>
        </p:nvSpPr>
        <p:spPr>
          <a:xfrm>
            <a:off x="439076" y="5157192"/>
            <a:ext cx="3168352" cy="1199852"/>
          </a:xfrm>
        </p:spPr>
        <p:txBody>
          <a:bodyPr>
            <a:noAutofit/>
          </a:bodyPr>
          <a:lstStyle/>
          <a:p>
            <a:pPr marL="0" indent="0">
              <a:buNone/>
            </a:pPr>
            <a:r>
              <a:rPr lang="en-GB" sz="1800" dirty="0" smtClean="0">
                <a:latin typeface="Corbel" panose="020B0503020204020204" pitchFamily="34" charset="0"/>
              </a:rPr>
              <a:t>Easy to make</a:t>
            </a:r>
          </a:p>
          <a:p>
            <a:pPr marL="0" indent="0">
              <a:buNone/>
            </a:pPr>
            <a:r>
              <a:rPr lang="en-GB" sz="1800" dirty="0" smtClean="0">
                <a:latin typeface="Corbel" panose="020B0503020204020204" pitchFamily="34" charset="0"/>
              </a:rPr>
              <a:t>Hard to </a:t>
            </a:r>
            <a:r>
              <a:rPr lang="en-GB" sz="1800" dirty="0" smtClean="0">
                <a:latin typeface="Corbel" panose="020B0503020204020204" pitchFamily="34" charset="0"/>
              </a:rPr>
              <a:t>consume</a:t>
            </a:r>
          </a:p>
        </p:txBody>
      </p:sp>
      <p:sp>
        <p:nvSpPr>
          <p:cNvPr id="10" name="Content Placeholder 2"/>
          <p:cNvSpPr txBox="1">
            <a:spLocks/>
          </p:cNvSpPr>
          <p:nvPr/>
        </p:nvSpPr>
        <p:spPr>
          <a:xfrm>
            <a:off x="1259632" y="3305508"/>
            <a:ext cx="3168352" cy="1199852"/>
          </a:xfrm>
          <a:prstGeom prst="rect">
            <a:avLst/>
          </a:prstGeom>
        </p:spPr>
        <p:txBody>
          <a:bodyPr vert="horz" lIns="91404" tIns="45704" rIns="91404" bIns="45704" rtlCol="0">
            <a:normAutofit fontScale="92500" lnSpcReduction="10000"/>
          </a:bodyPr>
          <a:lstStyle>
            <a:lvl1pPr marL="342772" indent="-342772" algn="l" defTabSz="91406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672" indent="-285642" algn="l" defTabSz="9140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572" indent="-228514" algn="l" defTabSz="9140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60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63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66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69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19"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748"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Font typeface="Arial" panose="020B0604020202020204" pitchFamily="34" charset="0"/>
              <a:buNone/>
            </a:pPr>
            <a:r>
              <a:rPr lang="en-GB" sz="1800" dirty="0" smtClean="0">
                <a:latin typeface="Corbel" panose="020B0503020204020204" pitchFamily="34" charset="0"/>
              </a:rPr>
              <a:t>Workflows</a:t>
            </a:r>
          </a:p>
          <a:p>
            <a:pPr marL="0" indent="0" algn="r">
              <a:buFont typeface="Arial" panose="020B0604020202020204" pitchFamily="34" charset="0"/>
              <a:buNone/>
            </a:pPr>
            <a:r>
              <a:rPr lang="en-GB" sz="1800" dirty="0" smtClean="0">
                <a:latin typeface="Corbel" panose="020B0503020204020204" pitchFamily="34" charset="0"/>
              </a:rPr>
              <a:t>Reproducibility</a:t>
            </a:r>
          </a:p>
          <a:p>
            <a:pPr marL="0" indent="0" algn="r">
              <a:buFont typeface="Arial" panose="020B0604020202020204" pitchFamily="34" charset="0"/>
              <a:buNone/>
            </a:pPr>
            <a:r>
              <a:rPr lang="en-GB" sz="1800" dirty="0" smtClean="0">
                <a:latin typeface="Corbel" panose="020B0503020204020204" pitchFamily="34" charset="0"/>
              </a:rPr>
              <a:t>Portability between</a:t>
            </a:r>
          </a:p>
          <a:p>
            <a:pPr marL="0" indent="0" algn="r">
              <a:buFont typeface="Arial" panose="020B0604020202020204" pitchFamily="34" charset="0"/>
              <a:buNone/>
            </a:pPr>
            <a:r>
              <a:rPr lang="en-GB" sz="1800" dirty="0" smtClean="0">
                <a:latin typeface="Corbel" panose="020B0503020204020204" pitchFamily="34" charset="0"/>
              </a:rPr>
              <a:t> platforms</a:t>
            </a:r>
          </a:p>
        </p:txBody>
      </p:sp>
      <p:sp>
        <p:nvSpPr>
          <p:cNvPr id="11" name="Content Placeholder 2"/>
          <p:cNvSpPr txBox="1">
            <a:spLocks/>
          </p:cNvSpPr>
          <p:nvPr/>
        </p:nvSpPr>
        <p:spPr>
          <a:xfrm>
            <a:off x="350329" y="1196752"/>
            <a:ext cx="4382092" cy="1199852"/>
          </a:xfrm>
          <a:prstGeom prst="rect">
            <a:avLst/>
          </a:prstGeom>
        </p:spPr>
        <p:txBody>
          <a:bodyPr vert="horz" lIns="91404" tIns="45704" rIns="91404" bIns="45704" rtlCol="0">
            <a:noAutofit/>
          </a:bodyPr>
          <a:lstStyle>
            <a:lvl1pPr marL="342772" indent="-342772" algn="l" defTabSz="91406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672" indent="-285642" algn="l" defTabSz="9140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572" indent="-228514" algn="l" defTabSz="9140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60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63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66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69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19"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748"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1800" dirty="0">
                <a:latin typeface="Corbel" panose="020B0503020204020204" pitchFamily="34" charset="0"/>
              </a:rPr>
              <a:t>Platform &amp; user buy-in from the get-go</a:t>
            </a:r>
          </a:p>
          <a:p>
            <a:pPr marL="0" indent="0">
              <a:buNone/>
            </a:pPr>
            <a:r>
              <a:rPr lang="en-GB" sz="1800" dirty="0" smtClean="0">
                <a:latin typeface="Corbel" panose="020B0503020204020204" pitchFamily="34" charset="0"/>
              </a:rPr>
              <a:t>Passionate</a:t>
            </a:r>
            <a:r>
              <a:rPr lang="en-GB" sz="1800" dirty="0">
                <a:latin typeface="Corbel" panose="020B0503020204020204" pitchFamily="34" charset="0"/>
              </a:rPr>
              <a:t>, dedicated leadership</a:t>
            </a:r>
          </a:p>
        </p:txBody>
      </p:sp>
      <p:sp>
        <p:nvSpPr>
          <p:cNvPr id="12" name="Rectangle 11"/>
          <p:cNvSpPr/>
          <p:nvPr/>
        </p:nvSpPr>
        <p:spPr>
          <a:xfrm rot="995618">
            <a:off x="1680926" y="2923476"/>
            <a:ext cx="2016224" cy="369332"/>
          </a:xfrm>
          <a:prstGeom prst="rect">
            <a:avLst/>
          </a:prstGeom>
        </p:spPr>
        <p:txBody>
          <a:bodyPr wrap="square">
            <a:spAutoFit/>
          </a:bodyPr>
          <a:lstStyle/>
          <a:p>
            <a:r>
              <a:rPr lang="en-GB" dirty="0">
                <a:latin typeface="Corbel" panose="020B0503020204020204" pitchFamily="34" charset="0"/>
              </a:rPr>
              <a:t>Focus            </a:t>
            </a:r>
            <a:endParaRPr lang="en-GB" dirty="0" smtClean="0">
              <a:latin typeface="Corbel" panose="020B0503020204020204" pitchFamily="34"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871954"/>
            <a:ext cx="4188296" cy="3141222"/>
          </a:xfrm>
          <a:prstGeom prst="rect">
            <a:avLst/>
          </a:prstGeom>
          <a:solidFill>
            <a:schemeClr val="bg1">
              <a:lumMod val="85000"/>
            </a:schemeClr>
          </a:solidFill>
          <a:ln w="9525">
            <a:solidFill>
              <a:schemeClr val="tx1"/>
            </a:solidFill>
            <a:miter lim="800000"/>
            <a:headEnd/>
            <a:tailEnd/>
          </a:ln>
          <a:effectLst>
            <a:innerShdw blurRad="63500" dist="50800" dir="2700000">
              <a:prstClr val="black">
                <a:alpha val="50000"/>
              </a:prstClr>
            </a:innerShdw>
          </a:effectLst>
        </p:spPr>
      </p:pic>
      <p:sp>
        <p:nvSpPr>
          <p:cNvPr id="14" name="Rectangle 13"/>
          <p:cNvSpPr/>
          <p:nvPr/>
        </p:nvSpPr>
        <p:spPr>
          <a:xfrm rot="19291263">
            <a:off x="1291644" y="3440108"/>
            <a:ext cx="2016224" cy="369332"/>
          </a:xfrm>
          <a:prstGeom prst="rect">
            <a:avLst/>
          </a:prstGeom>
        </p:spPr>
        <p:txBody>
          <a:bodyPr wrap="square">
            <a:spAutoFit/>
          </a:bodyPr>
          <a:lstStyle/>
          <a:p>
            <a:r>
              <a:rPr lang="en-GB" dirty="0" smtClean="0">
                <a:latin typeface="Corbel" panose="020B0503020204020204" pitchFamily="34" charset="0"/>
              </a:rPr>
              <a:t>Seed </a:t>
            </a:r>
            <a:r>
              <a:rPr lang="en-GB" dirty="0">
                <a:latin typeface="Corbel" panose="020B0503020204020204" pitchFamily="34" charset="0"/>
              </a:rPr>
              <a:t>funding</a:t>
            </a:r>
            <a:endParaRPr lang="en-GB" dirty="0">
              <a:latin typeface="Corbel" panose="020B0503020204020204" pitchFamily="34" charset="0"/>
            </a:endParaRPr>
          </a:p>
        </p:txBody>
      </p:sp>
      <p:sp>
        <p:nvSpPr>
          <p:cNvPr id="15" name="Rectangle 14"/>
          <p:cNvSpPr/>
          <p:nvPr/>
        </p:nvSpPr>
        <p:spPr>
          <a:xfrm rot="5400000">
            <a:off x="292170" y="3604374"/>
            <a:ext cx="2016224" cy="369332"/>
          </a:xfrm>
          <a:prstGeom prst="rect">
            <a:avLst/>
          </a:prstGeom>
        </p:spPr>
        <p:txBody>
          <a:bodyPr wrap="square">
            <a:spAutoFit/>
          </a:bodyPr>
          <a:lstStyle/>
          <a:p>
            <a:r>
              <a:rPr lang="en-GB" dirty="0" smtClean="0">
                <a:latin typeface="Corbel" panose="020B0503020204020204" pitchFamily="34" charset="0"/>
              </a:rPr>
              <a:t>Standards</a:t>
            </a:r>
            <a:endParaRPr lang="en-GB" dirty="0">
              <a:latin typeface="Corbel" panose="020B0503020204020204" pitchFamily="34" charset="0"/>
            </a:endParaRPr>
          </a:p>
        </p:txBody>
      </p:sp>
    </p:spTree>
    <p:extLst>
      <p:ext uri="{BB962C8B-B14F-4D97-AF65-F5344CB8AC3E}">
        <p14:creationId xmlns:p14="http://schemas.microsoft.com/office/powerpoint/2010/main" val="28245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92" r="66143"/>
          <a:stretch/>
        </p:blipFill>
        <p:spPr bwMode="auto">
          <a:xfrm>
            <a:off x="40404" y="188640"/>
            <a:ext cx="1553934" cy="1732693"/>
          </a:xfrm>
          <a:prstGeom prst="rect">
            <a:avLst/>
          </a:prstGeom>
          <a:noFill/>
          <a:ln w="9525">
            <a:noFill/>
            <a:miter lim="800000"/>
            <a:headEnd/>
            <a:tailEnd/>
          </a:ln>
          <a:effectLst>
            <a:innerShdw blurRad="63500" dist="50800" dir="2700000">
              <a:prstClr val="black">
                <a:alpha val="50000"/>
              </a:prstClr>
            </a:innerShdw>
          </a:effec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220" r="32350"/>
          <a:stretch/>
        </p:blipFill>
        <p:spPr bwMode="auto">
          <a:xfrm>
            <a:off x="1608325" y="256147"/>
            <a:ext cx="1629508" cy="1732693"/>
          </a:xfrm>
          <a:prstGeom prst="rect">
            <a:avLst/>
          </a:prstGeom>
          <a:noFill/>
          <a:ln w="9525">
            <a:noFill/>
            <a:miter lim="800000"/>
            <a:headEnd/>
            <a:tailEnd/>
          </a:ln>
          <a:effectLst>
            <a:innerShdw blurRad="63500" dist="50800" dir="2700000">
              <a:prstClr val="black">
                <a:alpha val="50000"/>
              </a:prstClr>
            </a:innerShdw>
          </a:effectLst>
        </p:spPr>
      </p:pic>
      <p:sp>
        <p:nvSpPr>
          <p:cNvPr id="13" name="Left-Right Arrow 12"/>
          <p:cNvSpPr/>
          <p:nvPr/>
        </p:nvSpPr>
        <p:spPr>
          <a:xfrm>
            <a:off x="4427984" y="836712"/>
            <a:ext cx="1008112" cy="5040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grpSp>
        <p:nvGrpSpPr>
          <p:cNvPr id="18" name="Group 17"/>
          <p:cNvGrpSpPr/>
          <p:nvPr/>
        </p:nvGrpSpPr>
        <p:grpSpPr>
          <a:xfrm>
            <a:off x="251520" y="2155503"/>
            <a:ext cx="8598342" cy="4207241"/>
            <a:chOff x="251520" y="2155503"/>
            <a:chExt cx="8598342" cy="4207241"/>
          </a:xfrm>
        </p:grpSpPr>
        <p:sp>
          <p:nvSpPr>
            <p:cNvPr id="14" name="Rectangle 13"/>
            <p:cNvSpPr/>
            <p:nvPr/>
          </p:nvSpPr>
          <p:spPr>
            <a:xfrm>
              <a:off x="2627784" y="2155503"/>
              <a:ext cx="3936078" cy="769441"/>
            </a:xfrm>
            <a:prstGeom prst="rect">
              <a:avLst/>
            </a:prstGeom>
            <a:solidFill>
              <a:schemeClr val="bg1">
                <a:lumMod val="85000"/>
              </a:schemeClr>
            </a:solidFill>
          </p:spPr>
          <p:txBody>
            <a:bodyPr wrap="none">
              <a:spAutoFit/>
            </a:bodyPr>
            <a:lstStyle/>
            <a:p>
              <a:r>
                <a:rPr lang="en-GB" sz="4400" dirty="0">
                  <a:latin typeface="Corbel" panose="020B0503020204020204" pitchFamily="34" charset="0"/>
                </a:rPr>
                <a:t>Open Questions</a:t>
              </a:r>
            </a:p>
          </p:txBody>
        </p:sp>
        <p:sp>
          <p:nvSpPr>
            <p:cNvPr id="15" name="Rectangle 14"/>
            <p:cNvSpPr/>
            <p:nvPr/>
          </p:nvSpPr>
          <p:spPr>
            <a:xfrm>
              <a:off x="251520" y="3306940"/>
              <a:ext cx="3096344" cy="2492990"/>
            </a:xfrm>
            <a:prstGeom prst="rect">
              <a:avLst/>
            </a:prstGeom>
          </p:spPr>
          <p:txBody>
            <a:bodyPr wrap="square">
              <a:spAutoFit/>
            </a:bodyPr>
            <a:lstStyle/>
            <a:p>
              <a:r>
                <a:rPr lang="en-GB" sz="2400" dirty="0">
                  <a:solidFill>
                    <a:srgbClr val="FF0000"/>
                  </a:solidFill>
                  <a:latin typeface="Corbel" panose="020B0503020204020204" pitchFamily="34" charset="0"/>
                </a:rPr>
                <a:t>Stewardship</a:t>
              </a:r>
            </a:p>
            <a:p>
              <a:pPr marL="342900" indent="-342900">
                <a:buFont typeface="Arial" panose="020B0604020202020204" pitchFamily="34" charset="0"/>
                <a:buChar char="•"/>
              </a:pPr>
              <a:r>
                <a:rPr lang="en-GB" sz="2000" dirty="0" smtClean="0">
                  <a:solidFill>
                    <a:srgbClr val="FF0000"/>
                  </a:solidFill>
                  <a:latin typeface="Corbel" panose="020B0503020204020204" pitchFamily="34" charset="0"/>
                </a:rPr>
                <a:t>owners</a:t>
              </a:r>
              <a:r>
                <a:rPr lang="en-GB" sz="2000" dirty="0">
                  <a:solidFill>
                    <a:srgbClr val="FF0000"/>
                  </a:solidFill>
                  <a:latin typeface="Corbel" panose="020B0503020204020204" pitchFamily="34" charset="0"/>
                </a:rPr>
                <a:t>, sites, authors</a:t>
              </a:r>
            </a:p>
            <a:p>
              <a:r>
                <a:rPr lang="en-GB" sz="2400" dirty="0">
                  <a:latin typeface="Corbel" panose="020B0503020204020204" pitchFamily="34" charset="0"/>
                </a:rPr>
                <a:t>Spanning</a:t>
              </a:r>
            </a:p>
            <a:p>
              <a:pPr marL="342900" indent="-342900">
                <a:buFont typeface="Arial" panose="020B0604020202020204" pitchFamily="34" charset="0"/>
                <a:buChar char="•"/>
              </a:pPr>
              <a:r>
                <a:rPr lang="en-GB" sz="2000" dirty="0" smtClean="0">
                  <a:latin typeface="Corbel" panose="020B0503020204020204" pitchFamily="34" charset="0"/>
                </a:rPr>
                <a:t>platforms</a:t>
              </a:r>
              <a:r>
                <a:rPr lang="en-GB" sz="2000" dirty="0">
                  <a:latin typeface="Corbel" panose="020B0503020204020204" pitchFamily="34" charset="0"/>
                </a:rPr>
                <a:t>, researchers</a:t>
              </a:r>
            </a:p>
            <a:p>
              <a:r>
                <a:rPr lang="en-GB" sz="2400" dirty="0">
                  <a:latin typeface="Corbel" panose="020B0503020204020204" pitchFamily="34" charset="0"/>
                </a:rPr>
                <a:t>Lifecycle</a:t>
              </a:r>
            </a:p>
            <a:p>
              <a:pPr marL="342900" indent="-342900">
                <a:buFont typeface="Arial" panose="020B0604020202020204" pitchFamily="34" charset="0"/>
                <a:buChar char="•"/>
              </a:pPr>
              <a:r>
                <a:rPr lang="en-GB" sz="2000" dirty="0">
                  <a:latin typeface="Corbel" panose="020B0503020204020204" pitchFamily="34" charset="0"/>
                </a:rPr>
                <a:t>c</a:t>
              </a:r>
              <a:r>
                <a:rPr lang="en-GB" sz="2000" dirty="0" smtClean="0">
                  <a:latin typeface="Corbel" panose="020B0503020204020204" pitchFamily="34" charset="0"/>
                </a:rPr>
                <a:t>omposition</a:t>
              </a:r>
              <a:r>
                <a:rPr lang="en-GB" sz="2000" dirty="0">
                  <a:latin typeface="Corbel" panose="020B0503020204020204" pitchFamily="34" charset="0"/>
                </a:rPr>
                <a:t>, forking</a:t>
              </a:r>
              <a:r>
                <a:rPr lang="en-GB" sz="2000" dirty="0" smtClean="0">
                  <a:latin typeface="Corbel" panose="020B0503020204020204" pitchFamily="34" charset="0"/>
                </a:rPr>
                <a:t>….</a:t>
              </a:r>
            </a:p>
            <a:p>
              <a:r>
                <a:rPr lang="en-GB" sz="2400" dirty="0" smtClean="0">
                  <a:latin typeface="Corbel" panose="020B0503020204020204" pitchFamily="34" charset="0"/>
                </a:rPr>
                <a:t>Governance</a:t>
              </a:r>
              <a:endParaRPr lang="en-GB" sz="2400" dirty="0">
                <a:latin typeface="Corbel" panose="020B0503020204020204" pitchFamily="34" charset="0"/>
              </a:endParaRPr>
            </a:p>
          </p:txBody>
        </p:sp>
        <p:sp>
          <p:nvSpPr>
            <p:cNvPr id="16" name="Rectangle 15"/>
            <p:cNvSpPr/>
            <p:nvPr/>
          </p:nvSpPr>
          <p:spPr>
            <a:xfrm>
              <a:off x="3347864" y="3315756"/>
              <a:ext cx="3600400" cy="3046988"/>
            </a:xfrm>
            <a:prstGeom prst="rect">
              <a:avLst/>
            </a:prstGeom>
          </p:spPr>
          <p:txBody>
            <a:bodyPr wrap="square">
              <a:spAutoFit/>
            </a:bodyPr>
            <a:lstStyle/>
            <a:p>
              <a:r>
                <a:rPr lang="en-GB" sz="2400" dirty="0">
                  <a:solidFill>
                    <a:srgbClr val="FF0000"/>
                  </a:solidFill>
                  <a:latin typeface="Corbel" panose="020B0503020204020204" pitchFamily="34" charset="0"/>
                </a:rPr>
                <a:t>Credit</a:t>
              </a:r>
            </a:p>
            <a:p>
              <a:pPr marL="342900" indent="-342900">
                <a:buFont typeface="Arial" panose="020B0604020202020204" pitchFamily="34" charset="0"/>
                <a:buChar char="•"/>
              </a:pPr>
              <a:r>
                <a:rPr lang="en-GB" sz="2000" dirty="0">
                  <a:solidFill>
                    <a:srgbClr val="FF0000"/>
                  </a:solidFill>
                  <a:latin typeface="Corbel" panose="020B0503020204020204" pitchFamily="34" charset="0"/>
                </a:rPr>
                <a:t>micro-credit &amp; citation propagation attribution</a:t>
              </a:r>
            </a:p>
            <a:p>
              <a:r>
                <a:rPr lang="en-GB" sz="2400" dirty="0">
                  <a:latin typeface="Corbel" panose="020B0503020204020204" pitchFamily="34" charset="0"/>
                </a:rPr>
                <a:t>Tamper proofing</a:t>
              </a:r>
            </a:p>
            <a:p>
              <a:pPr marL="342900" indent="-342900">
                <a:buFont typeface="Arial" panose="020B0604020202020204" pitchFamily="34" charset="0"/>
                <a:buChar char="•"/>
              </a:pPr>
              <a:r>
                <a:rPr lang="en-GB" sz="2000" dirty="0" err="1">
                  <a:latin typeface="Corbel" panose="020B0503020204020204" pitchFamily="34" charset="0"/>
                </a:rPr>
                <a:t>blockchain</a:t>
              </a:r>
              <a:r>
                <a:rPr lang="en-GB" sz="2000" dirty="0">
                  <a:latin typeface="Corbel" panose="020B0503020204020204" pitchFamily="34" charset="0"/>
                </a:rPr>
                <a:t>, </a:t>
              </a:r>
              <a:r>
                <a:rPr lang="en-GB" sz="2000" dirty="0" err="1">
                  <a:latin typeface="Corbel" panose="020B0503020204020204" pitchFamily="34" charset="0"/>
                </a:rPr>
                <a:t>ethereum</a:t>
              </a:r>
              <a:endParaRPr lang="en-GB" sz="2000" dirty="0">
                <a:latin typeface="Corbel" panose="020B0503020204020204" pitchFamily="34" charset="0"/>
              </a:endParaRPr>
            </a:p>
            <a:p>
              <a:r>
                <a:rPr lang="en-GB" sz="2400" dirty="0">
                  <a:latin typeface="Corbel" panose="020B0503020204020204" pitchFamily="34" charset="0"/>
                </a:rPr>
                <a:t>Maintenance</a:t>
              </a:r>
            </a:p>
            <a:p>
              <a:pPr marL="342900" indent="-342900">
                <a:buFont typeface="Arial" panose="020B0604020202020204" pitchFamily="34" charset="0"/>
                <a:buChar char="•"/>
              </a:pPr>
              <a:r>
                <a:rPr lang="en-GB" sz="2000" dirty="0">
                  <a:latin typeface="Corbel" panose="020B0503020204020204" pitchFamily="34" charset="0"/>
                </a:rPr>
                <a:t>of evolving content</a:t>
              </a:r>
            </a:p>
            <a:p>
              <a:pPr marL="342900" indent="-342900">
                <a:buFont typeface="Arial" panose="020B0604020202020204" pitchFamily="34" charset="0"/>
                <a:buChar char="•"/>
              </a:pPr>
              <a:r>
                <a:rPr lang="en-GB" sz="2000" dirty="0" err="1" smtClean="0">
                  <a:latin typeface="Corbel" panose="020B0503020204020204" pitchFamily="34" charset="0"/>
                </a:rPr>
                <a:t>incrementality</a:t>
              </a:r>
              <a:r>
                <a:rPr lang="en-GB" sz="2000" dirty="0" smtClean="0">
                  <a:latin typeface="Corbel" panose="020B0503020204020204" pitchFamily="34" charset="0"/>
                </a:rPr>
                <a:t> &amp; degradation</a:t>
              </a:r>
              <a:endParaRPr lang="en-GB" sz="2000" dirty="0">
                <a:latin typeface="Corbel" panose="020B0503020204020204" pitchFamily="34" charset="0"/>
              </a:endParaRPr>
            </a:p>
          </p:txBody>
        </p:sp>
        <p:sp>
          <p:nvSpPr>
            <p:cNvPr id="17" name="Rectangle 16"/>
            <p:cNvSpPr/>
            <p:nvPr/>
          </p:nvSpPr>
          <p:spPr>
            <a:xfrm>
              <a:off x="6563862" y="3300660"/>
              <a:ext cx="2286000" cy="2000548"/>
            </a:xfrm>
            <a:prstGeom prst="rect">
              <a:avLst/>
            </a:prstGeom>
          </p:spPr>
          <p:txBody>
            <a:bodyPr wrap="square">
              <a:spAutoFit/>
            </a:bodyPr>
            <a:lstStyle/>
            <a:p>
              <a:r>
                <a:rPr lang="en-GB" sz="2400" dirty="0">
                  <a:latin typeface="Corbel" panose="020B0503020204020204" pitchFamily="34" charset="0"/>
                </a:rPr>
                <a:t>Manifests</a:t>
              </a:r>
            </a:p>
            <a:p>
              <a:pPr marL="285750" indent="-285750">
                <a:buFont typeface="Arial" panose="020B0604020202020204" pitchFamily="34" charset="0"/>
                <a:buChar char="•"/>
              </a:pPr>
              <a:r>
                <a:rPr lang="en-GB" sz="2000" dirty="0">
                  <a:latin typeface="Corbel" panose="020B0503020204020204" pitchFamily="34" charset="0"/>
                </a:rPr>
                <a:t>profile &amp; template making</a:t>
              </a:r>
            </a:p>
            <a:p>
              <a:pPr marL="285750" indent="-285750">
                <a:buFont typeface="Arial" panose="020B0604020202020204" pitchFamily="34" charset="0"/>
                <a:buChar char="•"/>
              </a:pPr>
              <a:r>
                <a:rPr lang="en-GB" sz="2000" dirty="0">
                  <a:latin typeface="Corbel" panose="020B0503020204020204" pitchFamily="34" charset="0"/>
                </a:rPr>
                <a:t>auto manufacture</a:t>
              </a:r>
            </a:p>
            <a:p>
              <a:pPr marL="285750" indent="-285750">
                <a:buFont typeface="Arial" panose="020B0604020202020204" pitchFamily="34" charset="0"/>
                <a:buChar char="•"/>
              </a:pPr>
              <a:endParaRPr lang="en-GB" sz="2000" dirty="0">
                <a:latin typeface="Corbel" panose="020B0503020204020204" pitchFamily="34" charset="0"/>
              </a:endParaRPr>
            </a:p>
          </p:txBody>
        </p:sp>
      </p:grpSp>
      <p:pic>
        <p:nvPicPr>
          <p:cNvPr id="235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0881" y="196316"/>
            <a:ext cx="3188149" cy="1891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7832" y="196316"/>
            <a:ext cx="1330595" cy="179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9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orbel" panose="020B0503020204020204" pitchFamily="34" charset="0"/>
              </a:rPr>
              <a:t> </a:t>
            </a:r>
            <a:endParaRPr lang="en-GB" dirty="0">
              <a:latin typeface="Corbel" panose="020B0503020204020204" pitchFamily="34" charset="0"/>
            </a:endParaRPr>
          </a:p>
        </p:txBody>
      </p:sp>
      <p:pic>
        <p:nvPicPr>
          <p:cNvPr id="1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28" y="116631"/>
            <a:ext cx="1340437" cy="210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12" name="Cloud Callout 16411"/>
          <p:cNvSpPr/>
          <p:nvPr/>
        </p:nvSpPr>
        <p:spPr>
          <a:xfrm>
            <a:off x="1942116" y="116631"/>
            <a:ext cx="7094960" cy="1535953"/>
          </a:xfrm>
          <a:prstGeom prst="cloudCallout">
            <a:avLst>
              <a:gd name="adj1" fmla="val -58687"/>
              <a:gd name="adj2" fmla="val -39908"/>
            </a:avLst>
          </a:prstGeom>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latin typeface="Corbel" panose="020B0503020204020204" pitchFamily="34" charset="0"/>
              </a:rPr>
              <a:t>Who gets credit for what?</a:t>
            </a:r>
          </a:p>
          <a:p>
            <a:pPr algn="ctr"/>
            <a:r>
              <a:rPr lang="en-GB" sz="2000" dirty="0" smtClean="0">
                <a:latin typeface="Corbel" panose="020B0503020204020204" pitchFamily="34" charset="0"/>
              </a:rPr>
              <a:t>Using Provenance for Credit Mapping</a:t>
            </a:r>
          </a:p>
          <a:p>
            <a:pPr algn="ctr"/>
            <a:r>
              <a:rPr lang="en-GB" sz="2800" dirty="0" smtClean="0">
                <a:latin typeface="Corbel" panose="020B0503020204020204" pitchFamily="34" charset="0"/>
              </a:rPr>
              <a:t>[Paolo </a:t>
            </a:r>
            <a:r>
              <a:rPr lang="en-GB" sz="2800" dirty="0" err="1" smtClean="0">
                <a:latin typeface="Corbel" panose="020B0503020204020204" pitchFamily="34" charset="0"/>
              </a:rPr>
              <a:t>Missier</a:t>
            </a:r>
            <a:r>
              <a:rPr lang="en-GB" sz="2800" dirty="0" smtClean="0">
                <a:latin typeface="Corbel" panose="020B0503020204020204" pitchFamily="34" charset="0"/>
              </a:rPr>
              <a:t>]</a:t>
            </a:r>
            <a:endParaRPr lang="en-GB" sz="2800" dirty="0" smtClean="0">
              <a:latin typeface="Corbel" panose="020B0503020204020204" pitchFamily="34" charset="0"/>
            </a:endParaRPr>
          </a:p>
        </p:txBody>
      </p:sp>
      <p:grpSp>
        <p:nvGrpSpPr>
          <p:cNvPr id="3" name="Group 2"/>
          <p:cNvGrpSpPr/>
          <p:nvPr/>
        </p:nvGrpSpPr>
        <p:grpSpPr>
          <a:xfrm>
            <a:off x="94785" y="2053888"/>
            <a:ext cx="7240237" cy="3751376"/>
            <a:chOff x="149187" y="1652584"/>
            <a:chExt cx="8615373" cy="4728744"/>
          </a:xfrm>
        </p:grpSpPr>
        <p:pic>
          <p:nvPicPr>
            <p:cNvPr id="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718" y="3107245"/>
              <a:ext cx="612773" cy="140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3313" y="1652584"/>
              <a:ext cx="604413" cy="115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68140" y="4307771"/>
              <a:ext cx="648698" cy="123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2439088" y="1943141"/>
              <a:ext cx="886580" cy="1081455"/>
              <a:chOff x="1408524" y="5117450"/>
              <a:chExt cx="886580" cy="1081455"/>
            </a:xfrm>
          </p:grpSpPr>
          <p:pic>
            <p:nvPicPr>
              <p:cNvPr id="14" name="Picture 8" descr="http://douglasscott.ca/images/RAID_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8524" y="5362987"/>
                <a:ext cx="886580" cy="8359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00971" y="5117450"/>
                <a:ext cx="431469" cy="659537"/>
              </a:xfrm>
              <a:prstGeom prst="rect">
                <a:avLst/>
              </a:prstGeom>
              <a:noFill/>
            </p:spPr>
            <p:txBody>
              <a:bodyPr wrap="none" rtlCol="0">
                <a:spAutoFit/>
              </a:bodyPr>
              <a:lstStyle/>
              <a:p>
                <a:r>
                  <a:rPr lang="en-GB" sz="2800" b="1" dirty="0" smtClean="0">
                    <a:solidFill>
                      <a:srgbClr val="00B0F0"/>
                    </a:solidFill>
                    <a:latin typeface="Corbel" panose="020B0503020204020204" pitchFamily="34" charset="0"/>
                  </a:rPr>
                  <a:t>1</a:t>
                </a:r>
                <a:endParaRPr lang="en-GB" sz="2800" b="1" dirty="0">
                  <a:solidFill>
                    <a:srgbClr val="00B0F0"/>
                  </a:solidFill>
                  <a:latin typeface="Corbel" panose="020B0503020204020204" pitchFamily="34" charset="0"/>
                </a:endParaRPr>
              </a:p>
            </p:txBody>
          </p:sp>
        </p:grpSp>
        <p:grpSp>
          <p:nvGrpSpPr>
            <p:cNvPr id="18" name="Group 17"/>
            <p:cNvGrpSpPr/>
            <p:nvPr/>
          </p:nvGrpSpPr>
          <p:grpSpPr>
            <a:xfrm>
              <a:off x="4477212" y="4852770"/>
              <a:ext cx="886580" cy="1072480"/>
              <a:chOff x="3779912" y="5085184"/>
              <a:chExt cx="886580" cy="1072480"/>
            </a:xfrm>
          </p:grpSpPr>
          <p:pic>
            <p:nvPicPr>
              <p:cNvPr id="16392" name="Picture 8" descr="http://douglasscott.ca/images/RAID_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9912" y="5321746"/>
                <a:ext cx="886580" cy="8359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067944" y="5085184"/>
                <a:ext cx="427654" cy="659537"/>
              </a:xfrm>
              <a:prstGeom prst="rect">
                <a:avLst/>
              </a:prstGeom>
              <a:noFill/>
            </p:spPr>
            <p:txBody>
              <a:bodyPr wrap="none" rtlCol="0">
                <a:spAutoFit/>
              </a:bodyPr>
              <a:lstStyle/>
              <a:p>
                <a:r>
                  <a:rPr lang="en-GB" sz="2800" b="1" dirty="0" smtClean="0">
                    <a:solidFill>
                      <a:srgbClr val="00B0F0"/>
                    </a:solidFill>
                    <a:latin typeface="Corbel" panose="020B0503020204020204" pitchFamily="34" charset="0"/>
                  </a:rPr>
                  <a:t>3</a:t>
                </a:r>
                <a:endParaRPr lang="en-GB" sz="2800" b="1" dirty="0">
                  <a:solidFill>
                    <a:srgbClr val="00B0F0"/>
                  </a:solidFill>
                  <a:latin typeface="Corbel" panose="020B0503020204020204" pitchFamily="34" charset="0"/>
                </a:endParaRPr>
              </a:p>
            </p:txBody>
          </p:sp>
        </p:grpSp>
        <p:grpSp>
          <p:nvGrpSpPr>
            <p:cNvPr id="13" name="Group 12"/>
            <p:cNvGrpSpPr/>
            <p:nvPr/>
          </p:nvGrpSpPr>
          <p:grpSpPr>
            <a:xfrm>
              <a:off x="6854667" y="2106732"/>
              <a:ext cx="886580" cy="1096075"/>
              <a:chOff x="4818892" y="3625860"/>
              <a:chExt cx="886580" cy="1096075"/>
            </a:xfrm>
          </p:grpSpPr>
          <p:pic>
            <p:nvPicPr>
              <p:cNvPr id="16" name="Picture 8" descr="http://douglasscott.ca/images/RAID_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8892" y="3886017"/>
                <a:ext cx="886580" cy="83591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076702" y="3625860"/>
                <a:ext cx="433375" cy="659538"/>
              </a:xfrm>
              <a:prstGeom prst="rect">
                <a:avLst/>
              </a:prstGeom>
              <a:noFill/>
            </p:spPr>
            <p:txBody>
              <a:bodyPr wrap="none" rtlCol="0">
                <a:spAutoFit/>
              </a:bodyPr>
              <a:lstStyle/>
              <a:p>
                <a:r>
                  <a:rPr lang="en-GB" sz="2800" b="1" dirty="0" smtClean="0">
                    <a:solidFill>
                      <a:srgbClr val="00B0F0"/>
                    </a:solidFill>
                    <a:latin typeface="Corbel" panose="020B0503020204020204" pitchFamily="34" charset="0"/>
                  </a:rPr>
                  <a:t>2</a:t>
                </a:r>
                <a:endParaRPr lang="en-GB" sz="2800" b="1" dirty="0">
                  <a:solidFill>
                    <a:srgbClr val="00B0F0"/>
                  </a:solidFill>
                  <a:latin typeface="Corbel" panose="020B0503020204020204" pitchFamily="34" charset="0"/>
                </a:endParaRPr>
              </a:p>
            </p:txBody>
          </p:sp>
        </p:grpSp>
        <p:cxnSp>
          <p:nvCxnSpPr>
            <p:cNvPr id="22" name="Straight Arrow Connector 21"/>
            <p:cNvCxnSpPr/>
            <p:nvPr/>
          </p:nvCxnSpPr>
          <p:spPr>
            <a:xfrm flipV="1">
              <a:off x="1038491" y="2940976"/>
              <a:ext cx="1475459" cy="86772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206039" y="2822972"/>
              <a:ext cx="1385063" cy="1021843"/>
              <a:chOff x="1079613" y="4301391"/>
              <a:chExt cx="2152160" cy="1601334"/>
            </a:xfrm>
          </p:grpSpPr>
          <p:pic>
            <p:nvPicPr>
              <p:cNvPr id="54" name="Picture 13" descr="https://d1yn1kh78jj1rr.cloudfront.net/preview/cloud-icon_fkQZ0V_u_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613" y="4301391"/>
                <a:ext cx="2056348" cy="128306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1" descr="http://icons.iconarchive.com/icons/paomedia/small-n-flat/1024/cogs-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84220" y="4459543"/>
                <a:ext cx="1174159" cy="1174159"/>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2558379" y="4869160"/>
                <a:ext cx="673394" cy="1033565"/>
              </a:xfrm>
              <a:prstGeom prst="rect">
                <a:avLst/>
              </a:prstGeom>
            </p:spPr>
            <p:txBody>
              <a:bodyPr wrap="none">
                <a:spAutoFit/>
              </a:bodyPr>
              <a:lstStyle/>
              <a:p>
                <a:r>
                  <a:rPr lang="en-GB" sz="2800" b="1" dirty="0" smtClean="0">
                    <a:solidFill>
                      <a:srgbClr val="FF0000"/>
                    </a:solidFill>
                    <a:latin typeface="Corbel" panose="020B0503020204020204" pitchFamily="34" charset="0"/>
                  </a:rPr>
                  <a:t>2</a:t>
                </a:r>
                <a:endParaRPr lang="en-GB" sz="2800" b="1" dirty="0">
                  <a:solidFill>
                    <a:srgbClr val="FF0000"/>
                  </a:solidFill>
                  <a:latin typeface="Corbel" panose="020B0503020204020204" pitchFamily="34" charset="0"/>
                </a:endParaRPr>
              </a:p>
            </p:txBody>
          </p:sp>
        </p:grpSp>
        <p:grpSp>
          <p:nvGrpSpPr>
            <p:cNvPr id="58" name="Group 57"/>
            <p:cNvGrpSpPr/>
            <p:nvPr/>
          </p:nvGrpSpPr>
          <p:grpSpPr>
            <a:xfrm>
              <a:off x="2259498" y="4267134"/>
              <a:ext cx="1323507" cy="999193"/>
              <a:chOff x="1079613" y="4301391"/>
              <a:chExt cx="2184685" cy="1670248"/>
            </a:xfrm>
          </p:grpSpPr>
          <p:pic>
            <p:nvPicPr>
              <p:cNvPr id="59" name="Picture 13" descr="https://d1yn1kh78jj1rr.cloudfront.net/preview/cloud-icon_fkQZ0V_u_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9613" y="4301391"/>
                <a:ext cx="2056348" cy="128306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1" descr="http://icons.iconarchive.com/icons/paomedia/small-n-flat/1024/cogs-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4220" y="4459543"/>
                <a:ext cx="1174159" cy="1174159"/>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p:cNvSpPr/>
              <p:nvPr/>
            </p:nvSpPr>
            <p:spPr>
              <a:xfrm>
                <a:off x="2558379" y="4869159"/>
                <a:ext cx="705919" cy="1102480"/>
              </a:xfrm>
              <a:prstGeom prst="rect">
                <a:avLst/>
              </a:prstGeom>
            </p:spPr>
            <p:txBody>
              <a:bodyPr wrap="none">
                <a:spAutoFit/>
              </a:bodyPr>
              <a:lstStyle/>
              <a:p>
                <a:r>
                  <a:rPr lang="en-GB" sz="2800" b="1" dirty="0" smtClean="0">
                    <a:solidFill>
                      <a:srgbClr val="FF0000"/>
                    </a:solidFill>
                    <a:latin typeface="Corbel" panose="020B0503020204020204" pitchFamily="34" charset="0"/>
                  </a:rPr>
                  <a:t>3</a:t>
                </a:r>
                <a:endParaRPr lang="en-GB" sz="2800" b="1" dirty="0">
                  <a:solidFill>
                    <a:srgbClr val="FF0000"/>
                  </a:solidFill>
                  <a:latin typeface="Corbel" panose="020B0503020204020204" pitchFamily="34" charset="0"/>
                </a:endParaRPr>
              </a:p>
            </p:txBody>
          </p:sp>
        </p:grpSp>
        <p:grpSp>
          <p:nvGrpSpPr>
            <p:cNvPr id="62" name="Group 61"/>
            <p:cNvGrpSpPr/>
            <p:nvPr/>
          </p:nvGrpSpPr>
          <p:grpSpPr>
            <a:xfrm>
              <a:off x="6979151" y="3838633"/>
              <a:ext cx="1289740" cy="1020396"/>
              <a:chOff x="1079613" y="4301391"/>
              <a:chExt cx="2257281" cy="1605474"/>
            </a:xfrm>
          </p:grpSpPr>
          <p:pic>
            <p:nvPicPr>
              <p:cNvPr id="63" name="Picture 13" descr="https://d1yn1kh78jj1rr.cloudfront.net/preview/cloud-icon_fkQZ0V_u_M.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79613" y="4301391"/>
                <a:ext cx="2056348" cy="128306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http://icons.iconarchive.com/icons/paomedia/small-n-flat/1024/cogs-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4220" y="4459543"/>
                <a:ext cx="1174159" cy="1174159"/>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2558378" y="4869160"/>
                <a:ext cx="778516" cy="1037705"/>
              </a:xfrm>
              <a:prstGeom prst="rect">
                <a:avLst/>
              </a:prstGeom>
            </p:spPr>
            <p:txBody>
              <a:bodyPr wrap="none">
                <a:spAutoFit/>
              </a:bodyPr>
              <a:lstStyle/>
              <a:p>
                <a:r>
                  <a:rPr lang="en-GB" sz="2800" b="1" dirty="0" smtClean="0">
                    <a:solidFill>
                      <a:srgbClr val="FF0000"/>
                    </a:solidFill>
                    <a:latin typeface="Corbel" panose="020B0503020204020204" pitchFamily="34" charset="0"/>
                  </a:rPr>
                  <a:t>4</a:t>
                </a:r>
                <a:endParaRPr lang="en-GB" sz="2800" b="1" dirty="0">
                  <a:solidFill>
                    <a:srgbClr val="FF0000"/>
                  </a:solidFill>
                  <a:latin typeface="Corbel" panose="020B0503020204020204" pitchFamily="34" charset="0"/>
                </a:endParaRPr>
              </a:p>
            </p:txBody>
          </p:sp>
        </p:grpSp>
        <p:cxnSp>
          <p:nvCxnSpPr>
            <p:cNvPr id="16384" name="Straight Arrow Connector 16383"/>
            <p:cNvCxnSpPr>
              <a:stCxn id="14" idx="3"/>
            </p:cNvCxnSpPr>
            <p:nvPr/>
          </p:nvCxnSpPr>
          <p:spPr>
            <a:xfrm>
              <a:off x="3325668" y="2606637"/>
              <a:ext cx="1059844" cy="47943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550352" y="2299080"/>
              <a:ext cx="610476" cy="813777"/>
              <a:chOff x="6588224" y="5426060"/>
              <a:chExt cx="833870" cy="904949"/>
            </a:xfrm>
          </p:grpSpPr>
          <p:pic>
            <p:nvPicPr>
              <p:cNvPr id="7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6746297" y="5426060"/>
                <a:ext cx="589358" cy="733429"/>
              </a:xfrm>
              <a:prstGeom prst="rect">
                <a:avLst/>
              </a:prstGeom>
              <a:noFill/>
            </p:spPr>
            <p:txBody>
              <a:bodyPr wrap="none" rtlCol="0">
                <a:spAutoFit/>
              </a:bodyPr>
              <a:lstStyle/>
              <a:p>
                <a:r>
                  <a:rPr lang="en-GB" sz="2800" b="1" dirty="0" smtClean="0">
                    <a:latin typeface="Corbel" panose="020B0503020204020204" pitchFamily="34" charset="0"/>
                  </a:rPr>
                  <a:t>1</a:t>
                </a:r>
                <a:endParaRPr lang="en-GB" sz="2800" b="1" dirty="0">
                  <a:latin typeface="Corbel" panose="020B0503020204020204" pitchFamily="34" charset="0"/>
                </a:endParaRPr>
              </a:p>
            </p:txBody>
          </p:sp>
        </p:grpSp>
        <p:grpSp>
          <p:nvGrpSpPr>
            <p:cNvPr id="74" name="Group 73"/>
            <p:cNvGrpSpPr/>
            <p:nvPr/>
          </p:nvGrpSpPr>
          <p:grpSpPr>
            <a:xfrm>
              <a:off x="1289814" y="2626069"/>
              <a:ext cx="610476" cy="813775"/>
              <a:chOff x="6588224" y="5426060"/>
              <a:chExt cx="833870" cy="904946"/>
            </a:xfrm>
          </p:grpSpPr>
          <p:pic>
            <p:nvPicPr>
              <p:cNvPr id="75"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0"/>
                <a:ext cx="833870" cy="81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6746297" y="5426060"/>
                <a:ext cx="589358" cy="733428"/>
              </a:xfrm>
              <a:prstGeom prst="rect">
                <a:avLst/>
              </a:prstGeom>
              <a:noFill/>
            </p:spPr>
            <p:txBody>
              <a:bodyPr wrap="none" rtlCol="0">
                <a:spAutoFit/>
              </a:bodyPr>
              <a:lstStyle/>
              <a:p>
                <a:r>
                  <a:rPr lang="en-GB" sz="2800" b="1" dirty="0" smtClean="0">
                    <a:latin typeface="Corbel" panose="020B0503020204020204" pitchFamily="34" charset="0"/>
                  </a:rPr>
                  <a:t>1</a:t>
                </a:r>
                <a:endParaRPr lang="en-GB" sz="2800" b="1" dirty="0">
                  <a:latin typeface="Corbel" panose="020B0503020204020204" pitchFamily="34" charset="0"/>
                </a:endParaRPr>
              </a:p>
            </p:txBody>
          </p:sp>
        </p:grpSp>
        <p:cxnSp>
          <p:nvCxnSpPr>
            <p:cNvPr id="16391" name="Straight Arrow Connector 16390"/>
            <p:cNvCxnSpPr>
              <a:endCxn id="59" idx="0"/>
            </p:cNvCxnSpPr>
            <p:nvPr/>
          </p:nvCxnSpPr>
          <p:spPr>
            <a:xfrm>
              <a:off x="2882378" y="3107245"/>
              <a:ext cx="0" cy="11598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302359" y="3232660"/>
              <a:ext cx="610476" cy="820428"/>
              <a:chOff x="7763124" y="5931133"/>
              <a:chExt cx="833870" cy="912344"/>
            </a:xfrm>
          </p:grpSpPr>
          <p:pic>
            <p:nvPicPr>
              <p:cNvPr id="8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63124" y="6029701"/>
                <a:ext cx="833870" cy="81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TextBox 80"/>
              <p:cNvSpPr txBox="1"/>
              <p:nvPr/>
            </p:nvSpPr>
            <p:spPr>
              <a:xfrm>
                <a:off x="7956640" y="5931133"/>
                <a:ext cx="589358" cy="733428"/>
              </a:xfrm>
              <a:prstGeom prst="rect">
                <a:avLst/>
              </a:prstGeom>
              <a:noFill/>
            </p:spPr>
            <p:txBody>
              <a:bodyPr wrap="none" rtlCol="0">
                <a:spAutoFit/>
              </a:bodyPr>
              <a:lstStyle/>
              <a:p>
                <a:r>
                  <a:rPr lang="en-GB" sz="2800" b="1" dirty="0" smtClean="0">
                    <a:latin typeface="Corbel" panose="020B0503020204020204" pitchFamily="34" charset="0"/>
                  </a:rPr>
                  <a:t>1</a:t>
                </a:r>
                <a:endParaRPr lang="en-GB" sz="2800" b="1" dirty="0">
                  <a:latin typeface="Corbel" panose="020B0503020204020204" pitchFamily="34" charset="0"/>
                </a:endParaRPr>
              </a:p>
            </p:txBody>
          </p:sp>
        </p:grpSp>
        <p:cxnSp>
          <p:nvCxnSpPr>
            <p:cNvPr id="16396" name="Straight Arrow Connector 16395"/>
            <p:cNvCxnSpPr/>
            <p:nvPr/>
          </p:nvCxnSpPr>
          <p:spPr>
            <a:xfrm flipV="1">
              <a:off x="5663646" y="2838135"/>
              <a:ext cx="1314800" cy="485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5792752" y="2293468"/>
              <a:ext cx="610476" cy="813777"/>
              <a:chOff x="6588224" y="5426060"/>
              <a:chExt cx="833870" cy="904949"/>
            </a:xfrm>
          </p:grpSpPr>
          <p:pic>
            <p:nvPicPr>
              <p:cNvPr id="85"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TextBox 85"/>
              <p:cNvSpPr txBox="1"/>
              <p:nvPr/>
            </p:nvSpPr>
            <p:spPr>
              <a:xfrm>
                <a:off x="6746297" y="5426060"/>
                <a:ext cx="591962" cy="733429"/>
              </a:xfrm>
              <a:prstGeom prst="rect">
                <a:avLst/>
              </a:prstGeom>
              <a:noFill/>
            </p:spPr>
            <p:txBody>
              <a:bodyPr wrap="none" rtlCol="0">
                <a:spAutoFit/>
              </a:bodyPr>
              <a:lstStyle/>
              <a:p>
                <a:r>
                  <a:rPr lang="en-GB" sz="2800" b="1" dirty="0" smtClean="0">
                    <a:latin typeface="Corbel" panose="020B0503020204020204" pitchFamily="34" charset="0"/>
                  </a:rPr>
                  <a:t>2</a:t>
                </a:r>
                <a:endParaRPr lang="en-GB" sz="2800" b="1" dirty="0">
                  <a:latin typeface="Corbel" panose="020B0503020204020204" pitchFamily="34" charset="0"/>
                </a:endParaRPr>
              </a:p>
            </p:txBody>
          </p:sp>
        </p:grpSp>
        <p:sp>
          <p:nvSpPr>
            <p:cNvPr id="16398" name="Freeform 16397"/>
            <p:cNvSpPr/>
            <p:nvPr/>
          </p:nvSpPr>
          <p:spPr>
            <a:xfrm>
              <a:off x="6809211" y="3060169"/>
              <a:ext cx="355077" cy="1036320"/>
            </a:xfrm>
            <a:custGeom>
              <a:avLst/>
              <a:gdLst>
                <a:gd name="connsiteX0" fmla="*/ 187437 w 355077"/>
                <a:gd name="connsiteY0" fmla="*/ 0 h 1036320"/>
                <a:gd name="connsiteX1" fmla="*/ 4557 w 355077"/>
                <a:gd name="connsiteY1" fmla="*/ 381000 h 1036320"/>
                <a:gd name="connsiteX2" fmla="*/ 355077 w 355077"/>
                <a:gd name="connsiteY2" fmla="*/ 1036320 h 1036320"/>
              </a:gdLst>
              <a:ahLst/>
              <a:cxnLst>
                <a:cxn ang="0">
                  <a:pos x="connsiteX0" y="connsiteY0"/>
                </a:cxn>
                <a:cxn ang="0">
                  <a:pos x="connsiteX1" y="connsiteY1"/>
                </a:cxn>
                <a:cxn ang="0">
                  <a:pos x="connsiteX2" y="connsiteY2"/>
                </a:cxn>
              </a:cxnLst>
              <a:rect l="l" t="t" r="r" b="b"/>
              <a:pathLst>
                <a:path w="355077" h="1036320">
                  <a:moveTo>
                    <a:pt x="187437" y="0"/>
                  </a:moveTo>
                  <a:cubicBezTo>
                    <a:pt x="82027" y="104140"/>
                    <a:pt x="-23383" y="208280"/>
                    <a:pt x="4557" y="381000"/>
                  </a:cubicBezTo>
                  <a:cubicBezTo>
                    <a:pt x="32497" y="553720"/>
                    <a:pt x="193787" y="795020"/>
                    <a:pt x="355077" y="1036320"/>
                  </a:cubicBezTo>
                </a:path>
              </a:pathLst>
            </a:custGeom>
            <a:noFill/>
            <a:ln>
              <a:solidFill>
                <a:schemeClr val="tx2">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16401" name="Freeform 16400"/>
            <p:cNvSpPr/>
            <p:nvPr/>
          </p:nvSpPr>
          <p:spPr>
            <a:xfrm>
              <a:off x="7668344" y="2993374"/>
              <a:ext cx="388246" cy="1051560"/>
            </a:xfrm>
            <a:custGeom>
              <a:avLst/>
              <a:gdLst>
                <a:gd name="connsiteX0" fmla="*/ 213360 w 388246"/>
                <a:gd name="connsiteY0" fmla="*/ 1051560 h 1051560"/>
                <a:gd name="connsiteX1" fmla="*/ 381000 w 388246"/>
                <a:gd name="connsiteY1" fmla="*/ 487680 h 1051560"/>
                <a:gd name="connsiteX2" fmla="*/ 0 w 388246"/>
                <a:gd name="connsiteY2" fmla="*/ 0 h 1051560"/>
              </a:gdLst>
              <a:ahLst/>
              <a:cxnLst>
                <a:cxn ang="0">
                  <a:pos x="connsiteX0" y="connsiteY0"/>
                </a:cxn>
                <a:cxn ang="0">
                  <a:pos x="connsiteX1" y="connsiteY1"/>
                </a:cxn>
                <a:cxn ang="0">
                  <a:pos x="connsiteX2" y="connsiteY2"/>
                </a:cxn>
              </a:cxnLst>
              <a:rect l="l" t="t" r="r" b="b"/>
              <a:pathLst>
                <a:path w="388246" h="1051560">
                  <a:moveTo>
                    <a:pt x="213360" y="1051560"/>
                  </a:moveTo>
                  <a:cubicBezTo>
                    <a:pt x="314960" y="857250"/>
                    <a:pt x="416560" y="662940"/>
                    <a:pt x="381000" y="487680"/>
                  </a:cubicBezTo>
                  <a:cubicBezTo>
                    <a:pt x="345440" y="312420"/>
                    <a:pt x="172720" y="156210"/>
                    <a:pt x="0" y="0"/>
                  </a:cubicBezTo>
                </a:path>
              </a:pathLst>
            </a:custGeom>
            <a:noFill/>
            <a:ln>
              <a:solidFill>
                <a:schemeClr val="tx2">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grpSp>
          <p:nvGrpSpPr>
            <p:cNvPr id="93" name="Group 92"/>
            <p:cNvGrpSpPr/>
            <p:nvPr/>
          </p:nvGrpSpPr>
          <p:grpSpPr>
            <a:xfrm>
              <a:off x="6306968" y="3324744"/>
              <a:ext cx="610476" cy="813777"/>
              <a:chOff x="6588224" y="5426060"/>
              <a:chExt cx="833870" cy="904949"/>
            </a:xfrm>
          </p:grpSpPr>
          <p:pic>
            <p:nvPicPr>
              <p:cNvPr id="94"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TextBox 94"/>
              <p:cNvSpPr txBox="1"/>
              <p:nvPr/>
            </p:nvSpPr>
            <p:spPr>
              <a:xfrm>
                <a:off x="6746297" y="5426060"/>
                <a:ext cx="591962" cy="733429"/>
              </a:xfrm>
              <a:prstGeom prst="rect">
                <a:avLst/>
              </a:prstGeom>
              <a:noFill/>
            </p:spPr>
            <p:txBody>
              <a:bodyPr wrap="none" rtlCol="0">
                <a:spAutoFit/>
              </a:bodyPr>
              <a:lstStyle/>
              <a:p>
                <a:r>
                  <a:rPr lang="en-GB" sz="2800" b="1" dirty="0" smtClean="0">
                    <a:latin typeface="Corbel" panose="020B0503020204020204" pitchFamily="34" charset="0"/>
                  </a:rPr>
                  <a:t>2</a:t>
                </a:r>
                <a:endParaRPr lang="en-GB" sz="2800" b="1" dirty="0">
                  <a:latin typeface="Corbel" panose="020B0503020204020204" pitchFamily="34" charset="0"/>
                </a:endParaRPr>
              </a:p>
            </p:txBody>
          </p:sp>
        </p:grpSp>
        <p:grpSp>
          <p:nvGrpSpPr>
            <p:cNvPr id="96" name="Group 95"/>
            <p:cNvGrpSpPr/>
            <p:nvPr/>
          </p:nvGrpSpPr>
          <p:grpSpPr>
            <a:xfrm>
              <a:off x="8154084" y="2741350"/>
              <a:ext cx="610476" cy="813777"/>
              <a:chOff x="6588224" y="5426060"/>
              <a:chExt cx="833870" cy="904949"/>
            </a:xfrm>
          </p:grpSpPr>
          <p:pic>
            <p:nvPicPr>
              <p:cNvPr id="97"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TextBox 97"/>
              <p:cNvSpPr txBox="1"/>
              <p:nvPr/>
            </p:nvSpPr>
            <p:spPr>
              <a:xfrm>
                <a:off x="6746297" y="5426060"/>
                <a:ext cx="586751" cy="733429"/>
              </a:xfrm>
              <a:prstGeom prst="rect">
                <a:avLst/>
              </a:prstGeom>
              <a:noFill/>
            </p:spPr>
            <p:txBody>
              <a:bodyPr wrap="none" rtlCol="0">
                <a:spAutoFit/>
              </a:bodyPr>
              <a:lstStyle/>
              <a:p>
                <a:r>
                  <a:rPr lang="en-GB" sz="2800" b="1" dirty="0" smtClean="0">
                    <a:latin typeface="Corbel" panose="020B0503020204020204" pitchFamily="34" charset="0"/>
                  </a:rPr>
                  <a:t>5</a:t>
                </a:r>
                <a:endParaRPr lang="en-GB" sz="2800" b="1" dirty="0">
                  <a:latin typeface="Corbel" panose="020B0503020204020204" pitchFamily="34" charset="0"/>
                </a:endParaRPr>
              </a:p>
            </p:txBody>
          </p:sp>
        </p:grpSp>
        <p:cxnSp>
          <p:nvCxnSpPr>
            <p:cNvPr id="16403" name="Straight Arrow Connector 16402"/>
            <p:cNvCxnSpPr/>
            <p:nvPr/>
          </p:nvCxnSpPr>
          <p:spPr>
            <a:xfrm flipH="1">
              <a:off x="4920502" y="3697314"/>
              <a:ext cx="27807" cy="129862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4334546" y="3838634"/>
              <a:ext cx="610476" cy="813777"/>
              <a:chOff x="6588224" y="5426060"/>
              <a:chExt cx="833870" cy="904949"/>
            </a:xfrm>
          </p:grpSpPr>
          <p:pic>
            <p:nvPicPr>
              <p:cNvPr id="10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6746297" y="5426060"/>
                <a:ext cx="584147" cy="733429"/>
              </a:xfrm>
              <a:prstGeom prst="rect">
                <a:avLst/>
              </a:prstGeom>
              <a:noFill/>
            </p:spPr>
            <p:txBody>
              <a:bodyPr wrap="none" rtlCol="0">
                <a:spAutoFit/>
              </a:bodyPr>
              <a:lstStyle/>
              <a:p>
                <a:r>
                  <a:rPr lang="en-GB" sz="2800" b="1" dirty="0" smtClean="0">
                    <a:latin typeface="Corbel" panose="020B0503020204020204" pitchFamily="34" charset="0"/>
                  </a:rPr>
                  <a:t>3</a:t>
                </a:r>
                <a:endParaRPr lang="en-GB" sz="2800" b="1" dirty="0">
                  <a:latin typeface="Corbel" panose="020B0503020204020204" pitchFamily="34" charset="0"/>
                </a:endParaRPr>
              </a:p>
            </p:txBody>
          </p:sp>
        </p:grpSp>
        <p:cxnSp>
          <p:nvCxnSpPr>
            <p:cNvPr id="16405" name="Straight Arrow Connector 16404"/>
            <p:cNvCxnSpPr/>
            <p:nvPr/>
          </p:nvCxnSpPr>
          <p:spPr>
            <a:xfrm flipH="1" flipV="1">
              <a:off x="3155352" y="5141217"/>
              <a:ext cx="1609892" cy="42633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3696266" y="4734326"/>
              <a:ext cx="610476" cy="813777"/>
              <a:chOff x="6588224" y="5426060"/>
              <a:chExt cx="833870" cy="904949"/>
            </a:xfrm>
          </p:grpSpPr>
          <p:pic>
            <p:nvPicPr>
              <p:cNvPr id="108"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 name="TextBox 108"/>
              <p:cNvSpPr txBox="1"/>
              <p:nvPr/>
            </p:nvSpPr>
            <p:spPr>
              <a:xfrm>
                <a:off x="6746297" y="5426060"/>
                <a:ext cx="584147" cy="733429"/>
              </a:xfrm>
              <a:prstGeom prst="rect">
                <a:avLst/>
              </a:prstGeom>
              <a:noFill/>
            </p:spPr>
            <p:txBody>
              <a:bodyPr wrap="none" rtlCol="0">
                <a:spAutoFit/>
              </a:bodyPr>
              <a:lstStyle/>
              <a:p>
                <a:r>
                  <a:rPr lang="en-GB" sz="2800" b="1" dirty="0" smtClean="0">
                    <a:latin typeface="Corbel" panose="020B0503020204020204" pitchFamily="34" charset="0"/>
                  </a:rPr>
                  <a:t>3</a:t>
                </a:r>
                <a:endParaRPr lang="en-GB" sz="2800" b="1" dirty="0">
                  <a:latin typeface="Corbel" panose="020B0503020204020204" pitchFamily="34" charset="0"/>
                </a:endParaRPr>
              </a:p>
            </p:txBody>
          </p:sp>
        </p:grpSp>
        <p:sp>
          <p:nvSpPr>
            <p:cNvPr id="16407" name="Freeform 16406"/>
            <p:cNvSpPr/>
            <p:nvPr/>
          </p:nvSpPr>
          <p:spPr>
            <a:xfrm>
              <a:off x="2564214" y="5269969"/>
              <a:ext cx="1950720" cy="734625"/>
            </a:xfrm>
            <a:custGeom>
              <a:avLst/>
              <a:gdLst>
                <a:gd name="connsiteX0" fmla="*/ 0 w 1950720"/>
                <a:gd name="connsiteY0" fmla="*/ 0 h 734625"/>
                <a:gd name="connsiteX1" fmla="*/ 792480 w 1950720"/>
                <a:gd name="connsiteY1" fmla="*/ 685800 h 734625"/>
                <a:gd name="connsiteX2" fmla="*/ 1950720 w 1950720"/>
                <a:gd name="connsiteY2" fmla="*/ 624840 h 734625"/>
              </a:gdLst>
              <a:ahLst/>
              <a:cxnLst>
                <a:cxn ang="0">
                  <a:pos x="connsiteX0" y="connsiteY0"/>
                </a:cxn>
                <a:cxn ang="0">
                  <a:pos x="connsiteX1" y="connsiteY1"/>
                </a:cxn>
                <a:cxn ang="0">
                  <a:pos x="connsiteX2" y="connsiteY2"/>
                </a:cxn>
              </a:cxnLst>
              <a:rect l="l" t="t" r="r" b="b"/>
              <a:pathLst>
                <a:path w="1950720" h="734625">
                  <a:moveTo>
                    <a:pt x="0" y="0"/>
                  </a:moveTo>
                  <a:cubicBezTo>
                    <a:pt x="233680" y="290830"/>
                    <a:pt x="467360" y="581660"/>
                    <a:pt x="792480" y="685800"/>
                  </a:cubicBezTo>
                  <a:cubicBezTo>
                    <a:pt x="1117600" y="789940"/>
                    <a:pt x="1534160" y="707390"/>
                    <a:pt x="1950720" y="624840"/>
                  </a:cubicBezTo>
                </a:path>
              </a:pathLst>
            </a:custGeom>
            <a:noFill/>
            <a:ln>
              <a:solidFill>
                <a:schemeClr val="tx2">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grpSp>
          <p:nvGrpSpPr>
            <p:cNvPr id="111" name="Group 110"/>
            <p:cNvGrpSpPr/>
            <p:nvPr/>
          </p:nvGrpSpPr>
          <p:grpSpPr>
            <a:xfrm>
              <a:off x="3094135" y="5567551"/>
              <a:ext cx="610476" cy="813777"/>
              <a:chOff x="6588224" y="5426060"/>
              <a:chExt cx="833870" cy="904949"/>
            </a:xfrm>
          </p:grpSpPr>
          <p:pic>
            <p:nvPicPr>
              <p:cNvPr id="11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 name="TextBox 112"/>
              <p:cNvSpPr txBox="1"/>
              <p:nvPr/>
            </p:nvSpPr>
            <p:spPr>
              <a:xfrm>
                <a:off x="6746297" y="5426060"/>
                <a:ext cx="607595" cy="733429"/>
              </a:xfrm>
              <a:prstGeom prst="rect">
                <a:avLst/>
              </a:prstGeom>
              <a:noFill/>
            </p:spPr>
            <p:txBody>
              <a:bodyPr wrap="none" rtlCol="0">
                <a:spAutoFit/>
              </a:bodyPr>
              <a:lstStyle/>
              <a:p>
                <a:r>
                  <a:rPr lang="en-GB" sz="2800" b="1" dirty="0" smtClean="0">
                    <a:latin typeface="Corbel" panose="020B0503020204020204" pitchFamily="34" charset="0"/>
                  </a:rPr>
                  <a:t>4</a:t>
                </a:r>
                <a:endParaRPr lang="en-GB" sz="2800" b="1" dirty="0">
                  <a:latin typeface="Corbel" panose="020B0503020204020204" pitchFamily="34" charset="0"/>
                </a:endParaRPr>
              </a:p>
            </p:txBody>
          </p:sp>
        </p:grpSp>
        <p:cxnSp>
          <p:nvCxnSpPr>
            <p:cNvPr id="16410" name="Straight Arrow Connector 16409"/>
            <p:cNvCxnSpPr>
              <a:stCxn id="16392" idx="3"/>
            </p:cNvCxnSpPr>
            <p:nvPr/>
          </p:nvCxnSpPr>
          <p:spPr>
            <a:xfrm flipV="1">
              <a:off x="5363792" y="4100244"/>
              <a:ext cx="1615359" cy="140704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5895730" y="4396878"/>
              <a:ext cx="610476" cy="813777"/>
              <a:chOff x="6588224" y="5426060"/>
              <a:chExt cx="833870" cy="904949"/>
            </a:xfrm>
          </p:grpSpPr>
          <p:pic>
            <p:nvPicPr>
              <p:cNvPr id="118"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 name="TextBox 118"/>
              <p:cNvSpPr txBox="1"/>
              <p:nvPr/>
            </p:nvSpPr>
            <p:spPr>
              <a:xfrm>
                <a:off x="6746297" y="5426060"/>
                <a:ext cx="584147" cy="733429"/>
              </a:xfrm>
              <a:prstGeom prst="rect">
                <a:avLst/>
              </a:prstGeom>
              <a:noFill/>
            </p:spPr>
            <p:txBody>
              <a:bodyPr wrap="none" rtlCol="0">
                <a:spAutoFit/>
              </a:bodyPr>
              <a:lstStyle/>
              <a:p>
                <a:r>
                  <a:rPr lang="en-GB" sz="2800" b="1" dirty="0" smtClean="0">
                    <a:latin typeface="Corbel" panose="020B0503020204020204" pitchFamily="34" charset="0"/>
                  </a:rPr>
                  <a:t>3</a:t>
                </a:r>
                <a:endParaRPr lang="en-GB" sz="2800" b="1" dirty="0">
                  <a:latin typeface="Corbel" panose="020B0503020204020204" pitchFamily="34" charset="0"/>
                </a:endParaRPr>
              </a:p>
            </p:txBody>
          </p:sp>
        </p:grpSp>
        <p:sp>
          <p:nvSpPr>
            <p:cNvPr id="16413" name="TextBox 16412"/>
            <p:cNvSpPr txBox="1"/>
            <p:nvPr/>
          </p:nvSpPr>
          <p:spPr>
            <a:xfrm>
              <a:off x="149187" y="4510149"/>
              <a:ext cx="776718" cy="465556"/>
            </a:xfrm>
            <a:prstGeom prst="rect">
              <a:avLst/>
            </a:prstGeom>
            <a:noFill/>
          </p:spPr>
          <p:txBody>
            <a:bodyPr wrap="none" rtlCol="0">
              <a:spAutoFit/>
            </a:bodyPr>
            <a:lstStyle/>
            <a:p>
              <a:r>
                <a:rPr lang="en-GB" dirty="0" smtClean="0">
                  <a:latin typeface="Corbel" panose="020B0503020204020204" pitchFamily="34" charset="0"/>
                </a:rPr>
                <a:t>Alice</a:t>
              </a:r>
              <a:endParaRPr lang="en-GB" dirty="0">
                <a:latin typeface="Corbel" panose="020B0503020204020204" pitchFamily="34" charset="0"/>
              </a:endParaRPr>
            </a:p>
          </p:txBody>
        </p:sp>
        <p:sp>
          <p:nvSpPr>
            <p:cNvPr id="188" name="TextBox 187"/>
            <p:cNvSpPr txBox="1"/>
            <p:nvPr/>
          </p:nvSpPr>
          <p:spPr>
            <a:xfrm>
              <a:off x="1688137" y="5540764"/>
              <a:ext cx="1018967" cy="465556"/>
            </a:xfrm>
            <a:prstGeom prst="rect">
              <a:avLst/>
            </a:prstGeom>
            <a:noFill/>
          </p:spPr>
          <p:txBody>
            <a:bodyPr wrap="none" rtlCol="0">
              <a:spAutoFit/>
            </a:bodyPr>
            <a:lstStyle/>
            <a:p>
              <a:r>
                <a:rPr lang="en-GB" dirty="0" smtClean="0">
                  <a:latin typeface="Corbel" panose="020B0503020204020204" pitchFamily="34" charset="0"/>
                </a:rPr>
                <a:t>Charlie</a:t>
              </a:r>
              <a:endParaRPr lang="en-GB" dirty="0">
                <a:latin typeface="Corbel" panose="020B0503020204020204" pitchFamily="34" charset="0"/>
              </a:endParaRPr>
            </a:p>
          </p:txBody>
        </p:sp>
        <p:sp>
          <p:nvSpPr>
            <p:cNvPr id="189" name="TextBox 188"/>
            <p:cNvSpPr txBox="1"/>
            <p:nvPr/>
          </p:nvSpPr>
          <p:spPr>
            <a:xfrm>
              <a:off x="5166464" y="1914683"/>
              <a:ext cx="675623" cy="465556"/>
            </a:xfrm>
            <a:prstGeom prst="rect">
              <a:avLst/>
            </a:prstGeom>
            <a:noFill/>
          </p:spPr>
          <p:txBody>
            <a:bodyPr wrap="none" rtlCol="0">
              <a:spAutoFit/>
            </a:bodyPr>
            <a:lstStyle/>
            <a:p>
              <a:r>
                <a:rPr lang="en-GB" dirty="0" smtClean="0">
                  <a:latin typeface="Corbel" panose="020B0503020204020204" pitchFamily="34" charset="0"/>
                </a:rPr>
                <a:t>Bob</a:t>
              </a:r>
              <a:endParaRPr lang="en-GB" dirty="0">
                <a:latin typeface="Corbel" panose="020B0503020204020204" pitchFamily="34" charset="0"/>
              </a:endParaRPr>
            </a:p>
          </p:txBody>
        </p:sp>
      </p:grpSp>
      <p:sp>
        <p:nvSpPr>
          <p:cNvPr id="16415" name="TextBox 16414"/>
          <p:cNvSpPr txBox="1"/>
          <p:nvPr/>
        </p:nvSpPr>
        <p:spPr>
          <a:xfrm>
            <a:off x="0" y="6474822"/>
            <a:ext cx="9144000" cy="338554"/>
          </a:xfrm>
          <a:prstGeom prst="rect">
            <a:avLst/>
          </a:prstGeom>
          <a:noFill/>
        </p:spPr>
        <p:txBody>
          <a:bodyPr wrap="square" rtlCol="0">
            <a:spAutoFit/>
          </a:bodyPr>
          <a:lstStyle/>
          <a:p>
            <a:r>
              <a:rPr lang="en-GB" sz="1600" dirty="0" smtClean="0">
                <a:latin typeface="Corbel" panose="020B0503020204020204" pitchFamily="34" charset="0"/>
              </a:rPr>
              <a:t>Paolo </a:t>
            </a:r>
            <a:r>
              <a:rPr lang="en-GB" sz="1600" dirty="0" err="1" smtClean="0">
                <a:latin typeface="Corbel" panose="020B0503020204020204" pitchFamily="34" charset="0"/>
              </a:rPr>
              <a:t>Missier</a:t>
            </a:r>
            <a:r>
              <a:rPr lang="en-GB" sz="1600" dirty="0" smtClean="0">
                <a:latin typeface="Corbel" panose="020B0503020204020204" pitchFamily="34" charset="0"/>
              </a:rPr>
              <a:t>, Data Trajectories: tracking reuse of published data for transitive credit attribution, IDCC 2016</a:t>
            </a:r>
            <a:endParaRPr lang="en-GB" sz="1600" dirty="0">
              <a:latin typeface="Corbel" panose="020B0503020204020204" pitchFamily="34" charset="0"/>
            </a:endParaRPr>
          </a:p>
        </p:txBody>
      </p:sp>
      <p:sp>
        <p:nvSpPr>
          <p:cNvPr id="45" name="TextBox 44"/>
          <p:cNvSpPr txBox="1"/>
          <p:nvPr/>
        </p:nvSpPr>
        <p:spPr>
          <a:xfrm>
            <a:off x="6604038" y="1751799"/>
            <a:ext cx="2648482" cy="1200329"/>
          </a:xfrm>
          <a:prstGeom prst="rect">
            <a:avLst/>
          </a:prstGeom>
          <a:noFill/>
        </p:spPr>
        <p:txBody>
          <a:bodyPr wrap="none" rtlCol="0">
            <a:spAutoFit/>
          </a:bodyPr>
          <a:lstStyle/>
          <a:p>
            <a:pPr algn="ctr"/>
            <a:r>
              <a:rPr lang="en-GB" sz="2400" dirty="0" smtClean="0">
                <a:latin typeface="Corbel" panose="020B0503020204020204" pitchFamily="34" charset="0"/>
              </a:rPr>
              <a:t>W3C PROV</a:t>
            </a:r>
          </a:p>
          <a:p>
            <a:pPr algn="ctr"/>
            <a:r>
              <a:rPr lang="en-GB" sz="2400" dirty="0" smtClean="0">
                <a:latin typeface="Corbel" panose="020B0503020204020204" pitchFamily="34" charset="0"/>
              </a:rPr>
              <a:t>dependency graph</a:t>
            </a:r>
          </a:p>
          <a:p>
            <a:pPr algn="ctr"/>
            <a:r>
              <a:rPr lang="en-GB" sz="2400" dirty="0" smtClean="0">
                <a:latin typeface="Corbel" panose="020B0503020204020204" pitchFamily="34" charset="0"/>
              </a:rPr>
              <a:t>“</a:t>
            </a:r>
            <a:r>
              <a:rPr lang="en-GB" sz="2400" dirty="0" err="1" smtClean="0">
                <a:latin typeface="Corbel" panose="020B0503020204020204" pitchFamily="34" charset="0"/>
              </a:rPr>
              <a:t>Provlets</a:t>
            </a:r>
            <a:r>
              <a:rPr lang="en-GB" sz="2400" dirty="0" smtClean="0">
                <a:latin typeface="Corbel" panose="020B0503020204020204" pitchFamily="34" charset="0"/>
              </a:rPr>
              <a:t>”</a:t>
            </a:r>
            <a:endParaRPr lang="en-GB" sz="2400" dirty="0">
              <a:latin typeface="Corbel" panose="020B0503020204020204" pitchFamily="34" charset="0"/>
            </a:endParaRPr>
          </a:p>
        </p:txBody>
      </p:sp>
      <p:sp>
        <p:nvSpPr>
          <p:cNvPr id="5" name="Rectangle 4"/>
          <p:cNvSpPr/>
          <p:nvPr/>
        </p:nvSpPr>
        <p:spPr>
          <a:xfrm>
            <a:off x="7061851" y="4800177"/>
            <a:ext cx="1830629" cy="1200329"/>
          </a:xfrm>
          <a:prstGeom prst="rect">
            <a:avLst/>
          </a:prstGeom>
        </p:spPr>
        <p:txBody>
          <a:bodyPr wrap="square">
            <a:spAutoFit/>
          </a:bodyPr>
          <a:lstStyle/>
          <a:p>
            <a:r>
              <a:rPr lang="en-GB" sz="2400" dirty="0">
                <a:latin typeface="Corbel" panose="020B0503020204020204" pitchFamily="34" charset="0"/>
              </a:rPr>
              <a:t>Granularity </a:t>
            </a:r>
          </a:p>
          <a:p>
            <a:r>
              <a:rPr lang="en-GB" sz="2400" dirty="0">
                <a:latin typeface="Corbel" panose="020B0503020204020204" pitchFamily="34" charset="0"/>
              </a:rPr>
              <a:t>Atomicity </a:t>
            </a:r>
          </a:p>
          <a:p>
            <a:r>
              <a:rPr lang="en-GB" sz="2400" dirty="0">
                <a:latin typeface="Corbel" panose="020B0503020204020204" pitchFamily="34" charset="0"/>
              </a:rPr>
              <a:t>Aggregation</a:t>
            </a:r>
          </a:p>
        </p:txBody>
      </p:sp>
    </p:spTree>
    <p:extLst>
      <p:ext uri="{BB962C8B-B14F-4D97-AF65-F5344CB8AC3E}">
        <p14:creationId xmlns:p14="http://schemas.microsoft.com/office/powerpoint/2010/main" val="4176147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441" y="253384"/>
            <a:ext cx="3997623" cy="223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latin typeface="Corbel" panose="020B0503020204020204" pitchFamily="34" charset="0"/>
              </a:rPr>
              <a:t> </a:t>
            </a:r>
            <a:endParaRPr lang="en-GB" dirty="0">
              <a:latin typeface="Corbel" panose="020B0503020204020204" pitchFamily="34" charset="0"/>
            </a:endParaRPr>
          </a:p>
        </p:txBody>
      </p:sp>
      <p:sp>
        <p:nvSpPr>
          <p:cNvPr id="10" name="Content Placeholder 2"/>
          <p:cNvSpPr txBox="1">
            <a:spLocks/>
          </p:cNvSpPr>
          <p:nvPr/>
        </p:nvSpPr>
        <p:spPr>
          <a:xfrm>
            <a:off x="251520" y="1628800"/>
            <a:ext cx="4827921" cy="48823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1" indent="-342900">
              <a:buFont typeface="Arial" panose="020B0604020202020204" pitchFamily="34" charset="0"/>
              <a:buChar char="•"/>
            </a:pPr>
            <a:r>
              <a:rPr lang="en-GB" dirty="0" smtClean="0">
                <a:latin typeface="Corbel" panose="020B0503020204020204" pitchFamily="34" charset="0"/>
              </a:rPr>
              <a:t>Tracking RO usage and indirect contributions</a:t>
            </a:r>
          </a:p>
          <a:p>
            <a:pPr marL="342900" lvl="1" indent="-342900">
              <a:buFont typeface="Arial" panose="020B0604020202020204" pitchFamily="34" charset="0"/>
              <a:buChar char="•"/>
            </a:pPr>
            <a:r>
              <a:rPr lang="en-GB" dirty="0" smtClean="0">
                <a:latin typeface="Corbel" panose="020B0503020204020204" pitchFamily="34" charset="0"/>
              </a:rPr>
              <a:t>Awarding </a:t>
            </a:r>
            <a:r>
              <a:rPr lang="en-GB" dirty="0">
                <a:latin typeface="Corbel" panose="020B0503020204020204" pitchFamily="34" charset="0"/>
              </a:rPr>
              <a:t>f</a:t>
            </a:r>
            <a:r>
              <a:rPr lang="en-GB" dirty="0" smtClean="0">
                <a:latin typeface="Corbel" panose="020B0503020204020204" pitchFamily="34" charset="0"/>
              </a:rPr>
              <a:t>ractional </a:t>
            </a:r>
            <a:r>
              <a:rPr lang="en-GB" dirty="0">
                <a:latin typeface="Corbel" panose="020B0503020204020204" pitchFamily="34" charset="0"/>
              </a:rPr>
              <a:t>c</a:t>
            </a:r>
            <a:r>
              <a:rPr lang="en-GB" dirty="0" smtClean="0">
                <a:latin typeface="Corbel" panose="020B0503020204020204" pitchFamily="34" charset="0"/>
              </a:rPr>
              <a:t>redit to contributors</a:t>
            </a:r>
          </a:p>
          <a:p>
            <a:pPr marL="0" lvl="1" indent="0">
              <a:buNone/>
            </a:pPr>
            <a:r>
              <a:rPr lang="en-GB" dirty="0" smtClean="0">
                <a:latin typeface="Corbel" panose="020B0503020204020204" pitchFamily="34" charset="0"/>
              </a:rPr>
              <a:t>1. “</a:t>
            </a:r>
            <a:r>
              <a:rPr lang="en-GB" dirty="0" err="1" smtClean="0">
                <a:latin typeface="Corbel" panose="020B0503020204020204" pitchFamily="34" charset="0"/>
              </a:rPr>
              <a:t>Contriponents</a:t>
            </a:r>
            <a:r>
              <a:rPr lang="en-GB" dirty="0" smtClean="0">
                <a:latin typeface="Corbel" panose="020B0503020204020204" pitchFamily="34" charset="0"/>
              </a:rPr>
              <a:t>” </a:t>
            </a:r>
          </a:p>
          <a:p>
            <a:pPr marL="742950" lvl="2" indent="-342900"/>
            <a:r>
              <a:rPr lang="en-GB" dirty="0" smtClean="0">
                <a:latin typeface="Corbel" panose="020B0503020204020204" pitchFamily="34" charset="0"/>
              </a:rPr>
              <a:t>contributors + components</a:t>
            </a:r>
          </a:p>
          <a:p>
            <a:pPr marL="0" lvl="1" indent="0">
              <a:buNone/>
            </a:pPr>
            <a:r>
              <a:rPr lang="en-GB" dirty="0" smtClean="0">
                <a:latin typeface="Corbel" panose="020B0503020204020204" pitchFamily="34" charset="0"/>
              </a:rPr>
              <a:t>2. Weighted contribution</a:t>
            </a:r>
          </a:p>
          <a:p>
            <a:pPr marL="0" lvl="1" indent="0">
              <a:buNone/>
            </a:pPr>
            <a:r>
              <a:rPr lang="en-GB" dirty="0" smtClean="0">
                <a:latin typeface="Corbel" panose="020B0503020204020204" pitchFamily="34" charset="0"/>
              </a:rPr>
              <a:t>3. Networked Credit maps</a:t>
            </a:r>
            <a:endParaRPr lang="en-GB" dirty="0">
              <a:latin typeface="Corbel" panose="020B0503020204020204" pitchFamily="34" charset="0"/>
            </a:endParaRPr>
          </a:p>
          <a:p>
            <a:pPr marL="742950" lvl="2" indent="-342900"/>
            <a:r>
              <a:rPr lang="en-GB" dirty="0" smtClean="0">
                <a:latin typeface="Corbel" panose="020B0503020204020204" pitchFamily="34" charset="0"/>
              </a:rPr>
              <a:t>Travel with the </a:t>
            </a:r>
            <a:r>
              <a:rPr lang="en-GB" dirty="0" err="1" smtClean="0">
                <a:latin typeface="Corbel" panose="020B0503020204020204" pitchFamily="34" charset="0"/>
              </a:rPr>
              <a:t>contriponents</a:t>
            </a:r>
            <a:endParaRPr lang="en-GB" dirty="0" smtClean="0">
              <a:latin typeface="Corbel" panose="020B0503020204020204" pitchFamily="34" charset="0"/>
            </a:endParaRPr>
          </a:p>
        </p:txBody>
      </p:sp>
      <p:sp>
        <p:nvSpPr>
          <p:cNvPr id="12" name="Rectangle 11"/>
          <p:cNvSpPr/>
          <p:nvPr/>
        </p:nvSpPr>
        <p:spPr>
          <a:xfrm>
            <a:off x="172562" y="404664"/>
            <a:ext cx="5198474" cy="954107"/>
          </a:xfrm>
          <a:prstGeom prst="rect">
            <a:avLst/>
          </a:prstGeom>
        </p:spPr>
        <p:txBody>
          <a:bodyPr wrap="none">
            <a:spAutoFit/>
          </a:bodyPr>
          <a:lstStyle/>
          <a:p>
            <a:pPr marL="0" lvl="2" algn="ctr"/>
            <a:r>
              <a:rPr lang="en-GB" sz="3200" dirty="0" smtClean="0">
                <a:latin typeface="Corbel" panose="020B0503020204020204" pitchFamily="34" charset="0"/>
              </a:rPr>
              <a:t>Transitive Credit  </a:t>
            </a:r>
            <a:r>
              <a:rPr lang="en-GB" sz="3200" u="sng" dirty="0" smtClean="0">
                <a:latin typeface="Corbel" panose="020B0503020204020204" pitchFamily="34" charset="0"/>
              </a:rPr>
              <a:t>contribution</a:t>
            </a:r>
            <a:endParaRPr lang="en-GB" sz="3200" dirty="0" smtClean="0">
              <a:latin typeface="Corbel" panose="020B0503020204020204" pitchFamily="34" charset="0"/>
            </a:endParaRPr>
          </a:p>
          <a:p>
            <a:pPr marL="0" lvl="2" algn="ctr"/>
            <a:r>
              <a:rPr lang="en-GB" sz="2400" dirty="0" smtClean="0">
                <a:latin typeface="Corbel" panose="020B0503020204020204" pitchFamily="34" charset="0"/>
              </a:rPr>
              <a:t>[Dan </a:t>
            </a:r>
            <a:r>
              <a:rPr lang="en-GB" sz="2400" dirty="0" smtClean="0">
                <a:latin typeface="Corbel" panose="020B0503020204020204" pitchFamily="34" charset="0"/>
              </a:rPr>
              <a:t>Katz and </a:t>
            </a:r>
            <a:r>
              <a:rPr lang="en-GB" sz="2400" dirty="0" err="1" smtClean="0">
                <a:latin typeface="Corbel" panose="020B0503020204020204" pitchFamily="34" charset="0"/>
              </a:rPr>
              <a:t>Arfon</a:t>
            </a:r>
            <a:r>
              <a:rPr lang="en-GB" sz="2400" dirty="0" smtClean="0">
                <a:latin typeface="Corbel" panose="020B0503020204020204" pitchFamily="34" charset="0"/>
              </a:rPr>
              <a:t> </a:t>
            </a:r>
            <a:r>
              <a:rPr lang="en-GB" sz="2400" dirty="0" smtClean="0">
                <a:latin typeface="Corbel" panose="020B0503020204020204" pitchFamily="34" charset="0"/>
              </a:rPr>
              <a:t>Smith]</a:t>
            </a:r>
            <a:endParaRPr lang="en-GB" sz="2400" dirty="0" smtClean="0">
              <a:latin typeface="Corbel" panose="020B0503020204020204" pitchFamily="34" charset="0"/>
            </a:endParaRPr>
          </a:p>
        </p:txBody>
      </p:sp>
      <p:sp>
        <p:nvSpPr>
          <p:cNvPr id="15" name="Rectangle 14"/>
          <p:cNvSpPr/>
          <p:nvPr/>
        </p:nvSpPr>
        <p:spPr>
          <a:xfrm>
            <a:off x="5638073" y="3128188"/>
            <a:ext cx="3254407" cy="2893100"/>
          </a:xfrm>
          <a:prstGeom prst="rect">
            <a:avLst/>
          </a:prstGeom>
        </p:spPr>
        <p:txBody>
          <a:bodyPr wrap="square">
            <a:spAutoFit/>
          </a:bodyPr>
          <a:lstStyle/>
          <a:p>
            <a:pPr lvl="1"/>
            <a:r>
              <a:rPr lang="en-GB" sz="1400" dirty="0" smtClean="0">
                <a:latin typeface="Corbel" panose="020B0503020204020204" pitchFamily="34" charset="0"/>
              </a:rPr>
              <a:t>*Katz, D.S. &amp; Smith, A.M., (2015). Transitive Credit and JSON-LD. Journal of Open Research Software. 3(1), p.e7, DOI: http://doi.org/10.5334/jors.by </a:t>
            </a:r>
          </a:p>
          <a:p>
            <a:pPr lvl="1"/>
            <a:endParaRPr lang="en-GB" sz="1400" dirty="0" smtClean="0">
              <a:latin typeface="Corbel" panose="020B0503020204020204" pitchFamily="34" charset="0"/>
            </a:endParaRPr>
          </a:p>
          <a:p>
            <a:pPr lvl="1"/>
            <a:r>
              <a:rPr lang="en-GB" sz="1400" dirty="0" smtClean="0">
                <a:latin typeface="Corbel" panose="020B0503020204020204" pitchFamily="34" charset="0"/>
              </a:rPr>
              <a:t>D. S. Katz, "Transitive Credit as a Means to Address Social and Technological Concerns Stemming from Citation and Attribution of Digital Products," Journal of Open Research Software, v.2(1): e20, pp. 1-4, 2014. DOI: 10.5334/jors.be</a:t>
            </a:r>
          </a:p>
        </p:txBody>
      </p:sp>
    </p:spTree>
    <p:extLst>
      <p:ext uri="{BB962C8B-B14F-4D97-AF65-F5344CB8AC3E}">
        <p14:creationId xmlns:p14="http://schemas.microsoft.com/office/powerpoint/2010/main" val="549544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600204"/>
            <a:ext cx="4968552" cy="4781124"/>
          </a:xfrm>
        </p:spPr>
        <p:txBody>
          <a:bodyPr>
            <a:normAutofit/>
          </a:bodyPr>
          <a:lstStyle/>
          <a:p>
            <a:r>
              <a:rPr lang="en-GB" sz="2800" dirty="0" smtClean="0">
                <a:solidFill>
                  <a:srgbClr val="FF0000"/>
                </a:solidFill>
                <a:latin typeface="Corbel" panose="020B0503020204020204" pitchFamily="34" charset="0"/>
              </a:rPr>
              <a:t>Manifests </a:t>
            </a:r>
            <a:r>
              <a:rPr lang="en-GB" sz="2800" dirty="0" smtClean="0">
                <a:latin typeface="Corbel" panose="020B0503020204020204" pitchFamily="34" charset="0"/>
              </a:rPr>
              <a:t>using </a:t>
            </a:r>
            <a:r>
              <a:rPr lang="en-GB" sz="2800" u="sng" dirty="0" smtClean="0">
                <a:latin typeface="Corbel" panose="020B0503020204020204" pitchFamily="34" charset="0"/>
              </a:rPr>
              <a:t>semantics</a:t>
            </a:r>
            <a:endParaRPr lang="en-GB" sz="2800" u="sng" dirty="0" smtClean="0">
              <a:solidFill>
                <a:srgbClr val="FF0000"/>
              </a:solidFill>
              <a:latin typeface="Corbel" panose="020B0503020204020204" pitchFamily="34" charset="0"/>
            </a:endParaRPr>
          </a:p>
          <a:p>
            <a:r>
              <a:rPr lang="en-GB" sz="2800" dirty="0" smtClean="0">
                <a:solidFill>
                  <a:srgbClr val="FF0000"/>
                </a:solidFill>
                <a:latin typeface="Corbel" panose="020B0503020204020204" pitchFamily="34" charset="0"/>
              </a:rPr>
              <a:t>Commons</a:t>
            </a:r>
            <a:r>
              <a:rPr lang="en-GB" sz="2800" dirty="0" smtClean="0">
                <a:latin typeface="Corbel" panose="020B0503020204020204" pitchFamily="34" charset="0"/>
              </a:rPr>
              <a:t> of components</a:t>
            </a:r>
          </a:p>
          <a:p>
            <a:r>
              <a:rPr lang="en-GB" sz="2800" dirty="0" smtClean="0">
                <a:latin typeface="Corbel" panose="020B0503020204020204" pitchFamily="34" charset="0"/>
              </a:rPr>
              <a:t>A new scholarly </a:t>
            </a:r>
            <a:r>
              <a:rPr lang="en-GB" sz="2800" dirty="0" smtClean="0">
                <a:solidFill>
                  <a:srgbClr val="FF0000"/>
                </a:solidFill>
                <a:latin typeface="Corbel" panose="020B0503020204020204" pitchFamily="34" charset="0"/>
              </a:rPr>
              <a:t>currency</a:t>
            </a:r>
          </a:p>
          <a:p>
            <a:r>
              <a:rPr lang="en-GB" sz="2800" dirty="0">
                <a:latin typeface="Corbel" panose="020B0503020204020204" pitchFamily="34" charset="0"/>
              </a:rPr>
              <a:t>N</a:t>
            </a:r>
            <a:r>
              <a:rPr lang="en-GB" sz="2800" dirty="0" smtClean="0">
                <a:latin typeface="Corbel" panose="020B0503020204020204" pitchFamily="34" charset="0"/>
              </a:rPr>
              <a:t>ecessity for reproducible </a:t>
            </a:r>
            <a:r>
              <a:rPr lang="en-GB" sz="2800" dirty="0" smtClean="0">
                <a:solidFill>
                  <a:srgbClr val="FF0000"/>
                </a:solidFill>
                <a:latin typeface="Corbel" panose="020B0503020204020204" pitchFamily="34" charset="0"/>
              </a:rPr>
              <a:t>machines</a:t>
            </a:r>
          </a:p>
          <a:p>
            <a:r>
              <a:rPr lang="en-GB" sz="2800" dirty="0" smtClean="0">
                <a:latin typeface="Corbel" panose="020B0503020204020204" pitchFamily="34" charset="0"/>
              </a:rPr>
              <a:t>Foundation of </a:t>
            </a:r>
            <a:r>
              <a:rPr lang="en-GB" sz="2800" dirty="0" smtClean="0">
                <a:solidFill>
                  <a:srgbClr val="FF0000"/>
                </a:solidFill>
                <a:latin typeface="Corbel" panose="020B0503020204020204" pitchFamily="34" charset="0"/>
              </a:rPr>
              <a:t>release</a:t>
            </a:r>
            <a:r>
              <a:rPr lang="en-GB" sz="2800" dirty="0" smtClean="0">
                <a:latin typeface="Corbel" panose="020B0503020204020204" pitchFamily="34" charset="0"/>
              </a:rPr>
              <a:t> of research</a:t>
            </a:r>
          </a:p>
          <a:p>
            <a:pPr marL="0" indent="0">
              <a:buNone/>
            </a:pPr>
            <a:endParaRPr lang="en-GB" sz="2800" dirty="0" smtClean="0">
              <a:latin typeface="Corbel" panose="020B0503020204020204" pitchFamily="34" charset="0"/>
            </a:endParaRPr>
          </a:p>
          <a:p>
            <a:r>
              <a:rPr lang="en-GB" sz="2800" dirty="0" smtClean="0">
                <a:solidFill>
                  <a:srgbClr val="FF0000"/>
                </a:solidFill>
                <a:latin typeface="Corbel" panose="020B0503020204020204" pitchFamily="34" charset="0"/>
              </a:rPr>
              <a:t>Ramps </a:t>
            </a:r>
            <a:r>
              <a:rPr lang="en-GB" sz="2800" dirty="0" smtClean="0">
                <a:latin typeface="Corbel" panose="020B0503020204020204" pitchFamily="34" charset="0"/>
              </a:rPr>
              <a:t>rather than Revolution</a:t>
            </a:r>
          </a:p>
          <a:p>
            <a:endParaRPr lang="en-GB" sz="2800" dirty="0" smtClean="0">
              <a:latin typeface="Corbel" panose="020B0503020204020204" pitchFamily="34" charset="0"/>
            </a:endParaRPr>
          </a:p>
          <a:p>
            <a:endParaRPr lang="en-GB" sz="2800" dirty="0" smtClean="0">
              <a:latin typeface="Corbel" panose="020B0503020204020204" pitchFamily="34" charset="0"/>
            </a:endParaRPr>
          </a:p>
          <a:p>
            <a:endParaRPr lang="en-GB" sz="2800" dirty="0">
              <a:latin typeface="Corbel" panose="020B0503020204020204" pitchFamily="34" charset="0"/>
            </a:endParaRPr>
          </a:p>
          <a:p>
            <a:endParaRPr lang="en-GB" sz="2800" dirty="0">
              <a:latin typeface="Corbel" panose="020B0503020204020204" pitchFamily="34" charset="0"/>
            </a:endParaRPr>
          </a:p>
        </p:txBody>
      </p:sp>
      <p:sp>
        <p:nvSpPr>
          <p:cNvPr id="4" name="Title 1"/>
          <p:cNvSpPr txBox="1">
            <a:spLocks/>
          </p:cNvSpPr>
          <p:nvPr/>
        </p:nvSpPr>
        <p:spPr>
          <a:xfrm>
            <a:off x="432048" y="302791"/>
            <a:ext cx="8604448" cy="1470025"/>
          </a:xfrm>
          <a:prstGeom prst="rect">
            <a:avLst/>
          </a:prstGeom>
        </p:spPr>
        <p:txBody>
          <a:bodyPr vert="horz" lIns="91404" tIns="45704" rIns="91404" bIns="45704" rtlCol="0" anchor="ctr">
            <a:normAutofit/>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latin typeface="Corbel" panose="020B0503020204020204" pitchFamily="34" charset="0"/>
              </a:rPr>
              <a:t>The Rhetoric of Research Objects</a:t>
            </a:r>
            <a:endParaRPr lang="en-GB" dirty="0">
              <a:latin typeface="Corbel" panose="020B0503020204020204" pitchFamily="34" charset="0"/>
            </a:endParaRPr>
          </a:p>
        </p:txBody>
      </p:sp>
      <p:sp>
        <p:nvSpPr>
          <p:cNvPr id="5" name="Shape 36"/>
          <p:cNvSpPr/>
          <p:nvPr/>
        </p:nvSpPr>
        <p:spPr>
          <a:xfrm>
            <a:off x="2341984" y="-243408"/>
            <a:ext cx="5160189" cy="13090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0" tIns="50780" rIns="50780" bIns="50780" numCol="1" anchor="ctr">
            <a:noAutofit/>
          </a:bodyPr>
          <a:lstStyle/>
          <a:p>
            <a:pPr defTabSz="457030">
              <a:defRPr sz="1800"/>
            </a:pPr>
            <a:r>
              <a:rPr sz="4400" dirty="0">
                <a:solidFill>
                  <a:prstClr val="black"/>
                </a:solidFill>
                <a:latin typeface="Corbel" panose="020B0503020204020204" pitchFamily="34" charset="0"/>
              </a:rPr>
              <a:t> </a:t>
            </a:r>
            <a:r>
              <a:rPr sz="4400" dirty="0">
                <a:solidFill>
                  <a:srgbClr val="1B98A0"/>
                </a:solidFill>
                <a:latin typeface="Corbel" panose="020B0503020204020204" pitchFamily="34" charset="0"/>
              </a:rPr>
              <a:t>research</a:t>
            </a:r>
            <a:r>
              <a:rPr sz="4400" dirty="0">
                <a:solidFill>
                  <a:prstClr val="black"/>
                </a:solidFill>
                <a:latin typeface="Corbel" panose="020B0503020204020204" pitchFamily="34" charset="0"/>
              </a:rPr>
              <a:t>object.org</a:t>
            </a:r>
          </a:p>
        </p:txBody>
      </p:sp>
      <p:pic>
        <p:nvPicPr>
          <p:cNvPr id="7"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769140"/>
            <a:ext cx="3600400" cy="43806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24128" y="3757962"/>
            <a:ext cx="2286000" cy="1938992"/>
          </a:xfrm>
          <a:prstGeom prst="rect">
            <a:avLst/>
          </a:prstGeom>
        </p:spPr>
        <p:txBody>
          <a:bodyPr wrap="square">
            <a:spAutoFit/>
          </a:bodyPr>
          <a:lstStyle/>
          <a:p>
            <a:pPr algn="ctr"/>
            <a:r>
              <a:rPr lang="en-GB" sz="2400" dirty="0">
                <a:latin typeface="Corbel" panose="020B0503020204020204" pitchFamily="34" charset="0"/>
              </a:rPr>
              <a:t>Reports of the death of the scientific paper are greatly exaggerated</a:t>
            </a:r>
          </a:p>
        </p:txBody>
      </p:sp>
    </p:spTree>
    <p:extLst>
      <p:ext uri="{BB962C8B-B14F-4D97-AF65-F5344CB8AC3E}">
        <p14:creationId xmlns:p14="http://schemas.microsoft.com/office/powerpoint/2010/main" val="15003473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ttp://3.bp.blogspot.com/-uarY_X9u1JA/U1qAoqR2oHI/AAAAAAAAD34/b9iYCnZWJoQ/s1600/thank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69067"/>
            <a:ext cx="1907703" cy="12018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241177" y="2132856"/>
            <a:ext cx="1620281" cy="4608512"/>
          </a:xfrm>
        </p:spPr>
        <p:txBody>
          <a:bodyPr>
            <a:noAutofit/>
          </a:bodyPr>
          <a:lstStyle/>
          <a:p>
            <a:endParaRPr lang="en-GB" sz="1000" dirty="0" smtClean="0"/>
          </a:p>
          <a:p>
            <a:endParaRPr lang="en-GB" sz="1000" dirty="0"/>
          </a:p>
        </p:txBody>
      </p:sp>
      <p:sp>
        <p:nvSpPr>
          <p:cNvPr id="4" name="Rectangle 3"/>
          <p:cNvSpPr/>
          <p:nvPr/>
        </p:nvSpPr>
        <p:spPr>
          <a:xfrm>
            <a:off x="5226012" y="2406689"/>
            <a:ext cx="3698572" cy="1200329"/>
          </a:xfrm>
          <a:prstGeom prst="rect">
            <a:avLst/>
          </a:prstGeom>
        </p:spPr>
        <p:txBody>
          <a:bodyPr wrap="square">
            <a:spAutoFit/>
          </a:bodyPr>
          <a:lstStyle/>
          <a:p>
            <a:r>
              <a:rPr lang="en-US" dirty="0" smtClean="0"/>
              <a:t>All the members of the Wf4Ever team</a:t>
            </a:r>
          </a:p>
          <a:p>
            <a:r>
              <a:rPr lang="en-US" dirty="0" smtClean="0"/>
              <a:t>Colleagues in Manchester’s Information Management </a:t>
            </a:r>
            <a:r>
              <a:rPr lang="en-US" dirty="0" smtClean="0"/>
              <a:t>Group,</a:t>
            </a:r>
          </a:p>
          <a:p>
            <a:r>
              <a:rPr lang="en-US" dirty="0" smtClean="0"/>
              <a:t>ELIXIR-UK, </a:t>
            </a:r>
            <a:r>
              <a:rPr lang="en-US" dirty="0" err="1" smtClean="0"/>
              <a:t>Bioschemas</a:t>
            </a:r>
            <a:endParaRPr lang="en-US" dirty="0" smtClean="0"/>
          </a:p>
        </p:txBody>
      </p:sp>
      <p:sp>
        <p:nvSpPr>
          <p:cNvPr id="6" name="TextBox 5"/>
          <p:cNvSpPr txBox="1"/>
          <p:nvPr/>
        </p:nvSpPr>
        <p:spPr>
          <a:xfrm>
            <a:off x="4633058" y="145096"/>
            <a:ext cx="3887603" cy="2554545"/>
          </a:xfrm>
          <a:prstGeom prst="rect">
            <a:avLst/>
          </a:prstGeom>
          <a:noFill/>
        </p:spPr>
        <p:txBody>
          <a:bodyPr wrap="none" rtlCol="0">
            <a:spAutoFit/>
          </a:bodyPr>
          <a:lstStyle/>
          <a:p>
            <a:r>
              <a:rPr lang="en-GB" sz="1600" b="1" dirty="0" smtClean="0">
                <a:latin typeface="Courier New" panose="02070309020205020404" pitchFamily="49" charset="0"/>
                <a:cs typeface="Courier New" panose="02070309020205020404" pitchFamily="49" charset="0"/>
                <a:hlinkClick r:id="rId3"/>
              </a:rPr>
              <a:t>http://www.researchobject.org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4"/>
              </a:rPr>
              <a:t>http://www.wf4ever-project.org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5"/>
              </a:rPr>
              <a:t>http://www.fair-dom.org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6"/>
              </a:rPr>
              <a:t>http://seek4science.org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7"/>
              </a:rPr>
              <a:t>http://rightfield.org.uk</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8"/>
              </a:rPr>
              <a:t>http://www.bioschemas.org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9"/>
              </a:rPr>
              <a:t>http://www.commonwl.org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10"/>
              </a:rPr>
              <a:t>http://www.bioexcel.eu</a:t>
            </a:r>
            <a:endParaRPr lang="en-GB" sz="1600" b="1" dirty="0" smtClean="0">
              <a:latin typeface="Courier New" panose="02070309020205020404" pitchFamily="49" charset="0"/>
              <a:cs typeface="Courier New" panose="02070309020205020404" pitchFamily="49" charset="0"/>
            </a:endParaRPr>
          </a:p>
          <a:p>
            <a:endParaRPr lang="en-GB" sz="1600" b="1" dirty="0" smtClean="0">
              <a:latin typeface="Courier New" panose="02070309020205020404" pitchFamily="49" charset="0"/>
              <a:cs typeface="Courier New" panose="02070309020205020404" pitchFamily="49" charset="0"/>
            </a:endParaRPr>
          </a:p>
          <a:p>
            <a:endParaRPr lang="en-GB" sz="1600" b="1" dirty="0" smtClean="0">
              <a:latin typeface="Courier New" panose="02070309020205020404" pitchFamily="49" charset="0"/>
              <a:cs typeface="Courier New" panose="02070309020205020404" pitchFamily="49" charset="0"/>
            </a:endParaRPr>
          </a:p>
        </p:txBody>
      </p:sp>
      <p:sp>
        <p:nvSpPr>
          <p:cNvPr id="2" name="Rectangle 1"/>
          <p:cNvSpPr/>
          <p:nvPr/>
        </p:nvSpPr>
        <p:spPr>
          <a:xfrm>
            <a:off x="2060050" y="1181065"/>
            <a:ext cx="4572000" cy="5632311"/>
          </a:xfrm>
          <a:prstGeom prst="rect">
            <a:avLst/>
          </a:prstGeom>
        </p:spPr>
        <p:txBody>
          <a:bodyPr>
            <a:spAutoFit/>
          </a:bodyPr>
          <a:lstStyle/>
          <a:p>
            <a:r>
              <a:rPr lang="en-GB" dirty="0" smtClean="0"/>
              <a:t>Mark Robinson</a:t>
            </a:r>
          </a:p>
          <a:p>
            <a:r>
              <a:rPr lang="en-GB" dirty="0" smtClean="0"/>
              <a:t>Alan </a:t>
            </a:r>
            <a:r>
              <a:rPr lang="en-GB" dirty="0" smtClean="0"/>
              <a:t>Williams</a:t>
            </a:r>
          </a:p>
          <a:p>
            <a:r>
              <a:rPr lang="en-GB" dirty="0" smtClean="0"/>
              <a:t>Jo </a:t>
            </a:r>
            <a:r>
              <a:rPr lang="en-GB" dirty="0" err="1" smtClean="0"/>
              <a:t>McEntyre</a:t>
            </a:r>
            <a:endParaRPr lang="en-GB" dirty="0" smtClean="0"/>
          </a:p>
          <a:p>
            <a:r>
              <a:rPr lang="en-GB" dirty="0" smtClean="0"/>
              <a:t>Norman Morrison</a:t>
            </a:r>
            <a:endParaRPr lang="en-GB" dirty="0"/>
          </a:p>
          <a:p>
            <a:r>
              <a:rPr lang="en-GB" dirty="0" err="1"/>
              <a:t>Stian</a:t>
            </a:r>
            <a:r>
              <a:rPr lang="en-GB" dirty="0"/>
              <a:t> </a:t>
            </a:r>
            <a:r>
              <a:rPr lang="en-GB" dirty="0" err="1"/>
              <a:t>Soiland</a:t>
            </a:r>
            <a:r>
              <a:rPr lang="en-GB" dirty="0"/>
              <a:t>-Reyes</a:t>
            </a:r>
          </a:p>
          <a:p>
            <a:r>
              <a:rPr lang="en-GB" dirty="0"/>
              <a:t>Paul </a:t>
            </a:r>
            <a:r>
              <a:rPr lang="en-GB" dirty="0" err="1"/>
              <a:t>Groth</a:t>
            </a:r>
            <a:endParaRPr lang="en-GB" dirty="0"/>
          </a:p>
          <a:p>
            <a:r>
              <a:rPr lang="en-GB" dirty="0"/>
              <a:t>Tim Clark</a:t>
            </a:r>
          </a:p>
          <a:p>
            <a:r>
              <a:rPr lang="en-GB" dirty="0" smtClean="0"/>
              <a:t>Alejandra </a:t>
            </a:r>
            <a:r>
              <a:rPr lang="en-GB" dirty="0"/>
              <a:t>Gonzalez-Beltran</a:t>
            </a:r>
          </a:p>
          <a:p>
            <a:r>
              <a:rPr lang="en-GB" dirty="0"/>
              <a:t>Philippe Rocca-Serra</a:t>
            </a:r>
          </a:p>
          <a:p>
            <a:r>
              <a:rPr lang="en-GB" dirty="0"/>
              <a:t>Ian </a:t>
            </a:r>
            <a:r>
              <a:rPr lang="en-GB" dirty="0" err="1"/>
              <a:t>Cottam</a:t>
            </a:r>
            <a:endParaRPr lang="en-GB" dirty="0"/>
          </a:p>
          <a:p>
            <a:r>
              <a:rPr lang="en-GB" dirty="0"/>
              <a:t>Susanna </a:t>
            </a:r>
            <a:r>
              <a:rPr lang="en-GB" dirty="0" err="1"/>
              <a:t>Sansone</a:t>
            </a:r>
            <a:endParaRPr lang="en-GB" dirty="0"/>
          </a:p>
          <a:p>
            <a:r>
              <a:rPr lang="en-US" dirty="0" smtClean="0"/>
              <a:t>Kristian </a:t>
            </a:r>
            <a:r>
              <a:rPr lang="en-US" dirty="0" smtClean="0"/>
              <a:t>Garza</a:t>
            </a:r>
          </a:p>
          <a:p>
            <a:r>
              <a:rPr lang="en-GB" dirty="0" smtClean="0"/>
              <a:t>Daniel </a:t>
            </a:r>
            <a:r>
              <a:rPr lang="en-GB" dirty="0" err="1"/>
              <a:t>Garijo</a:t>
            </a:r>
            <a:r>
              <a:rPr lang="en-GB" dirty="0"/>
              <a:t> </a:t>
            </a:r>
            <a:endParaRPr lang="en-US" dirty="0" smtClean="0"/>
          </a:p>
          <a:p>
            <a:r>
              <a:rPr lang="en-US" dirty="0" smtClean="0"/>
              <a:t>Catarina Martins</a:t>
            </a:r>
          </a:p>
          <a:p>
            <a:r>
              <a:rPr lang="en-US" dirty="0" smtClean="0"/>
              <a:t>Alasdair Gray</a:t>
            </a:r>
          </a:p>
          <a:p>
            <a:r>
              <a:rPr lang="en-US" dirty="0" smtClean="0"/>
              <a:t>Rafael Jimenez</a:t>
            </a:r>
          </a:p>
          <a:p>
            <a:r>
              <a:rPr lang="en-US" dirty="0" smtClean="0"/>
              <a:t>Iain Buchan</a:t>
            </a:r>
          </a:p>
          <a:p>
            <a:r>
              <a:rPr lang="en-US" dirty="0" smtClean="0"/>
              <a:t>Caroline Jay</a:t>
            </a:r>
          </a:p>
          <a:p>
            <a:r>
              <a:rPr lang="en-US" dirty="0" smtClean="0"/>
              <a:t>Michael Crusoe</a:t>
            </a:r>
          </a:p>
          <a:p>
            <a:r>
              <a:rPr lang="en-US" dirty="0" smtClean="0"/>
              <a:t>Katy </a:t>
            </a:r>
            <a:r>
              <a:rPr lang="en-US" dirty="0" err="1" smtClean="0"/>
              <a:t>Wolstencroft</a:t>
            </a:r>
            <a:endParaRPr lang="en-US" dirty="0" smtClean="0"/>
          </a:p>
        </p:txBody>
      </p:sp>
      <p:sp>
        <p:nvSpPr>
          <p:cNvPr id="5" name="Rectangle 4"/>
          <p:cNvSpPr/>
          <p:nvPr/>
        </p:nvSpPr>
        <p:spPr>
          <a:xfrm>
            <a:off x="119743" y="1484784"/>
            <a:ext cx="4572000" cy="5355312"/>
          </a:xfrm>
          <a:prstGeom prst="rect">
            <a:avLst/>
          </a:prstGeom>
        </p:spPr>
        <p:txBody>
          <a:bodyPr>
            <a:spAutoFit/>
          </a:bodyPr>
          <a:lstStyle/>
          <a:p>
            <a:r>
              <a:rPr lang="en-GB" dirty="0" err="1"/>
              <a:t>Barend</a:t>
            </a:r>
            <a:r>
              <a:rPr lang="en-GB" dirty="0"/>
              <a:t> Mons</a:t>
            </a:r>
          </a:p>
          <a:p>
            <a:r>
              <a:rPr lang="en-GB" dirty="0"/>
              <a:t>Sean </a:t>
            </a:r>
            <a:r>
              <a:rPr lang="en-GB" dirty="0" err="1"/>
              <a:t>Bechhofer</a:t>
            </a:r>
            <a:endParaRPr lang="en-GB" dirty="0"/>
          </a:p>
          <a:p>
            <a:r>
              <a:rPr lang="en-GB" dirty="0"/>
              <a:t>Philip Bourne</a:t>
            </a:r>
          </a:p>
          <a:p>
            <a:r>
              <a:rPr lang="en-GB" dirty="0"/>
              <a:t>Matthew Gamble</a:t>
            </a:r>
          </a:p>
          <a:p>
            <a:r>
              <a:rPr lang="en-GB" dirty="0"/>
              <a:t>Raul Palma</a:t>
            </a:r>
          </a:p>
          <a:p>
            <a:r>
              <a:rPr lang="en-GB" dirty="0"/>
              <a:t>Jun </a:t>
            </a:r>
            <a:r>
              <a:rPr lang="en-GB" dirty="0" smtClean="0"/>
              <a:t>Zhao</a:t>
            </a:r>
          </a:p>
          <a:p>
            <a:r>
              <a:rPr lang="en-GB" dirty="0" smtClean="0"/>
              <a:t>Neil </a:t>
            </a:r>
            <a:r>
              <a:rPr lang="en-GB" dirty="0" err="1" smtClean="0"/>
              <a:t>Chue</a:t>
            </a:r>
            <a:r>
              <a:rPr lang="en-GB" dirty="0" smtClean="0"/>
              <a:t> Hong</a:t>
            </a:r>
          </a:p>
          <a:p>
            <a:r>
              <a:rPr lang="en-GB" dirty="0" smtClean="0"/>
              <a:t>Josh </a:t>
            </a:r>
            <a:r>
              <a:rPr lang="en-GB" dirty="0" err="1" smtClean="0"/>
              <a:t>Sommer</a:t>
            </a:r>
            <a:endParaRPr lang="en-GB" dirty="0" smtClean="0"/>
          </a:p>
          <a:p>
            <a:r>
              <a:rPr lang="en-GB" dirty="0" smtClean="0"/>
              <a:t>Matthias </a:t>
            </a:r>
            <a:r>
              <a:rPr lang="en-GB" dirty="0" err="1" smtClean="0"/>
              <a:t>Obst</a:t>
            </a:r>
            <a:endParaRPr lang="en-GB" dirty="0" smtClean="0"/>
          </a:p>
          <a:p>
            <a:r>
              <a:rPr lang="en-GB" dirty="0" smtClean="0"/>
              <a:t>Jacky </a:t>
            </a:r>
            <a:r>
              <a:rPr lang="en-GB" dirty="0" err="1" smtClean="0"/>
              <a:t>Snoep</a:t>
            </a:r>
            <a:endParaRPr lang="en-GB" dirty="0" smtClean="0"/>
          </a:p>
          <a:p>
            <a:r>
              <a:rPr lang="en-GB" dirty="0" smtClean="0"/>
              <a:t>David </a:t>
            </a:r>
            <a:r>
              <a:rPr lang="en-GB" dirty="0" err="1" smtClean="0"/>
              <a:t>Gavaghan</a:t>
            </a:r>
            <a:endParaRPr lang="en-GB" dirty="0" smtClean="0"/>
          </a:p>
          <a:p>
            <a:r>
              <a:rPr lang="en-GB" dirty="0" smtClean="0"/>
              <a:t>Rebecca Lawrence</a:t>
            </a:r>
          </a:p>
          <a:p>
            <a:r>
              <a:rPr lang="en-GB" dirty="0" smtClean="0"/>
              <a:t>Stuart Owen</a:t>
            </a:r>
          </a:p>
          <a:p>
            <a:r>
              <a:rPr lang="en-GB" dirty="0" smtClean="0"/>
              <a:t>Finn </a:t>
            </a:r>
            <a:r>
              <a:rPr lang="en-GB" dirty="0" smtClean="0"/>
              <a:t>Bacall</a:t>
            </a:r>
          </a:p>
          <a:p>
            <a:r>
              <a:rPr lang="en-GB" dirty="0" smtClean="0"/>
              <a:t>Paolo </a:t>
            </a:r>
            <a:r>
              <a:rPr lang="en-GB" dirty="0" err="1" smtClean="0"/>
              <a:t>Missier</a:t>
            </a:r>
            <a:endParaRPr lang="en-GB" dirty="0" smtClean="0"/>
          </a:p>
          <a:p>
            <a:r>
              <a:rPr lang="en-GB" dirty="0" smtClean="0"/>
              <a:t>Phil Crouch</a:t>
            </a:r>
          </a:p>
          <a:p>
            <a:r>
              <a:rPr lang="en-GB" dirty="0" smtClean="0"/>
              <a:t>Oscar </a:t>
            </a:r>
            <a:r>
              <a:rPr lang="en-GB" dirty="0" err="1" smtClean="0"/>
              <a:t>Corcho</a:t>
            </a:r>
            <a:endParaRPr lang="en-GB" dirty="0" smtClean="0"/>
          </a:p>
          <a:p>
            <a:r>
              <a:rPr lang="en-GB" dirty="0">
                <a:latin typeface="Corbel" panose="020B0503020204020204" pitchFamily="34" charset="0"/>
              </a:rPr>
              <a:t>Dan Katz </a:t>
            </a:r>
          </a:p>
          <a:p>
            <a:r>
              <a:rPr lang="en-GB" dirty="0" err="1" smtClean="0">
                <a:latin typeface="Corbel" panose="020B0503020204020204" pitchFamily="34" charset="0"/>
              </a:rPr>
              <a:t>Arfon</a:t>
            </a:r>
            <a:r>
              <a:rPr lang="en-GB" dirty="0" smtClean="0">
                <a:latin typeface="Corbel" panose="020B0503020204020204" pitchFamily="34" charset="0"/>
              </a:rPr>
              <a:t> </a:t>
            </a:r>
            <a:r>
              <a:rPr lang="en-GB" dirty="0">
                <a:latin typeface="Corbel" panose="020B0503020204020204" pitchFamily="34" charset="0"/>
              </a:rPr>
              <a:t>Smith</a:t>
            </a:r>
            <a:endParaRPr lang="en-GB" dirty="0"/>
          </a:p>
        </p:txBody>
      </p:sp>
      <p:pic>
        <p:nvPicPr>
          <p:cNvPr id="8" name="Picture 16" descr="JIS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13005" y="4245481"/>
            <a:ext cx="612651" cy="43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Microsoft_logo"/>
          <p:cNvPicPr>
            <a:picLocks noChangeAspect="1" noChangeArrowheads="1"/>
          </p:cNvPicPr>
          <p:nvPr/>
        </p:nvPicPr>
        <p:blipFill>
          <a:blip r:embed="rId12">
            <a:extLst>
              <a:ext uri="{28A0092B-C50C-407E-A947-70E740481C1C}">
                <a14:useLocalDpi xmlns:a14="http://schemas.microsoft.com/office/drawing/2010/main" val="0"/>
              </a:ext>
            </a:extLst>
          </a:blip>
          <a:srcRect t="34875" b="36749"/>
          <a:stretch>
            <a:fillRect/>
          </a:stretch>
        </p:blipFill>
        <p:spPr bwMode="auto">
          <a:xfrm>
            <a:off x="6338075" y="5149825"/>
            <a:ext cx="1474446" cy="5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coord_bmb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4698099"/>
            <a:ext cx="1158128"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9583" y="4412986"/>
            <a:ext cx="1592096" cy="77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757151" y="5835856"/>
            <a:ext cx="919306" cy="75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2" descr="data:image/jpeg;base64,/9j/4AAQSkZJRgABAQAAAQABAAD/2wCEAAkGBxQTEhUSExMWFRQWGBYYGBgYDRsgFxccHB0ZHRoYGBoZKCgsGRwlHxUlITElJiktOi8uGyAzQDMsNygtLi0BCgoKDg0OGhAPGiwkHBwsLCwsLCwsLCwsLCwsLDUsLCwsLCwsLCwsLCwsLCw3LCwsLCwsLCwsLCwsLCssLCwrLP/AABEIAEYAnwMBIgACEQEDEQH/xAAbAAEAAgMBAQAAAAAAAAAAAAAABAUBAwYCB//EADcQAAIBAgQCCAUFAAAHAAAAAAECAwARBAUSITFRBhMVIkGRodE0YXFzshQjMlKxFiQzQnKCwf/EABcBAQEBAQAAAAAAAAAAAAAAAAABAgP/xAAZEQEBAQEBAQAAAAAAAAAAAAAAEQEhEgL/2gAMAwEAAhEDEQA/AN3SLPZcTK5LtouQiBjpC3228SaqdR5+tG41iuTuzqPP1pqPP1rFKDOo8/Wmo8/WsUoM6jz9aajz9axSgzqPP1r3CjOyotyzEKBfiSbAVrqbknxMH3YvyFBGmRkZkbZlJBF+BHEV41Hn61Mzz4mf7sn+mrCbo4Q+HUPdZluzaf8ApkAM4POykGiVR6jz9aajz9asZ8oYSyxqQViNi7sFWx/iSTwJ5VqTKpTI0ekBkF2LOAqjmWO1jfbnei1D1Hn601Hn61a4zJwjslydMAlJBUi5AJ38V34i9Rjlcgj6w6QNOoAyqHK/2CHciiVD1Hn601Hn61MGWOYzKNBUDUQJlLqvNlG4FeMwwoj6uxJ1xJIb+BbVsPltRajajz9avOjPSSXDSDvM8ZvdCxtw2IvwN6oq9R8aGsNxrFZbjWKBSlKgUpSgUpSgVNyT4mD70X5CoVTck+Jg+9F+Qq4Ge/ET/ck/01ZzdI7pMgQ/uKgQk7p3Ajn/ANlFqrM8+Jn+7J+Rr3Nks6p1hTugBjZ1JCngxUG4G/KicWK5+uuf+aLMY21KFLqyC3BtiDc1HGZxs0yyGVo5VQau51oKG6m2wt4W+lU1KUi5xGbIWkKq2lsOIFuRcEADUbfTwrTjcVDKoZhIJljVLDT1Z07BiTuNvD1qspSkdEc9j6lo1Ei6oeq6sBBErbXe/FibX3qnzDFCTq7AjREkZv4ldW4+W9RaGlIV6j41sxWGaNtDixsDx5gEehrXHxorDcatMr6Pz4iNpIlDKhIPfANwL2A8djVW3GvoHQ/G9RgkkJsGxQU/RrLTE3Y+fA1af8Pz/p/1WkdVa99W9r2vat/SDJmTGth0H83Gj6OdvK58q7fNpVMGMwqfww8ESj62Yn0Aq5ibrgcoyCfEqzQqGCmxu4G9r+NSsR0OxiKW6nUBx0yAnyHGp/Ry/ZuO03vqW1uPBeFq0dChif1cejrdN/3L6tOnxvfb6UhdczV3lnRTFTrrWPSh4F203+gO9quMvy+LEZrLwMSMzkeBIt6aqpOkWfyYmRiWIjBIRAbADwuPE0i0zfo1iMOuuRBo/srggfXlUTJPiYPvRfkK0jGSaDHrbQbXXUbbcNjW7JPiYPvRfkKgZ78RP9yT/TV/Ni4WMiJoWZ8OiCYy3Ru4uuM+CMQLA86oc8+Jn+6/5GoFCOvweJjGHTQEZREwlVsWiDWdVy6MNTHgQQfAcKjZXIDhNLOIgFluyzx98m9lliYaix4Ar4EVzVqWpSOtyjEoMPFoCGyv1yti0QFiTu6sCXGm1iD4U6KuiRxkyKVZ261XxKIqDYC6MLyah87VyVqWq08rYY4phFSNlDNLOG7qltJCAbncKd6lZzIxi/akj/TdXGAgkTVqAGoaf5a9VyTyrn6WqUjqcxzIP+ojLqYxh00Du21gJwPi3GuYj415r1HxoZkYbjXV43bJ4R/aYn1b2rlH4n6mp2IzeR4I8OdPVxm62XvX34m+/GmGvoeXqs/6bMXI/aikEn/ktrH8vOqDoliTOMxZuMkRf87D1tXOYbOpkgfDKw6qQksNO+9r2PgDamUZvJhi5j0/uLobUt9vlw3q1PLo+h2NeHAYyWO2tWUi4uOA8KnZB0nfFrJhZ5OqkkB6uRBp3/qfn/u9cZhM1kjhkw66erltquu+1uB8OFQgbG42I3BB3HzpTy6nouTgsd1WIGnUDGSeG/8AFgeRtx+dVPSHJJMLKyMp0XJR7d1l8N+fyrGcZ5LiQgmCEoLBhHZyORN9+fCpuXdMMTEoS6yIOAkS9vodj53pw6o1w7lS4VtItdtJ0i/DepOSfEwfei/IVNzfpRPiE6t9Cx7HSkdgbcLk3NQclNsRATsBLH+QqKznvxE/3JP9NWeb4t4GEESqsWhbfsqet1KCXJIJNyTw4Wqszo3xExG4Mj/6aQ5vMqdWsrBLEW22B4gE7gfSgscvyuFv08bhy+IVmDiSyx2LAd23e/jc3PjWnBZYjnBg6v33dXsfBWA7vLY1CgzKVEMaSMqG+wPPjblf5VnB5rNEumORlW97DwPMcuFOE1Oy7BwaI2lWRjJiGhGmbSFHcs3A3I115GBijSSSVXkCztCAsmm2kX1MbHc+A+tVi4hgFAY2VtY34Nt3h8+6PKt2GzOaMsUkYFzduG55kHx340Il4aIdSrC9v1aKAbcLA77cfD/5UXOR/wAxN9yT8jWn9S9rajbX1nH/AL/7fWtcshYlmNySSTzJ4mg816j415r1HxqK7Lpf0PMbtNEy6GJYqb3Unc2txFzXLdntzXzPtSla3OsfO8Oz25r5n2p2e3NfM+1KUjVOz25r5n2p2e3NfM+1KUhTs9ua+Z9qdntzXzPtSlIU7PbmvmfanZ7c18z7UpSFOz25r5n2p2e3NfM+1KUhTs9ua+Z9qdntzXzPtSlIU7PbmvmfanZ7c18z7UpSFOz25r5n2p2e3NfM+1KUhTs9ua+Z9q7Lof0MuRPOysu+lBfe4tdibc+FKVcxn63j/9k="/>
          <p:cNvSpPr>
            <a:spLocks noChangeAspect="1" noChangeArrowheads="1"/>
          </p:cNvSpPr>
          <p:nvPr/>
        </p:nvSpPr>
        <p:spPr bwMode="auto">
          <a:xfrm>
            <a:off x="155576" y="-527050"/>
            <a:ext cx="1895475" cy="111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37640" y="5858602"/>
            <a:ext cx="1247893" cy="732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p:nvPr/>
        </p:nvPicPr>
        <p:blipFill>
          <a:blip r:embed="rId17"/>
          <a:stretch/>
        </p:blipFill>
        <p:spPr>
          <a:xfrm>
            <a:off x="4499992" y="6285246"/>
            <a:ext cx="1624102" cy="528130"/>
          </a:xfrm>
          <a:prstGeom prst="rect">
            <a:avLst/>
          </a:prstGeom>
          <a:ln>
            <a:noFill/>
          </a:ln>
        </p:spPr>
      </p:pic>
      <p:pic>
        <p:nvPicPr>
          <p:cNvPr id="16"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69073" y="5773342"/>
            <a:ext cx="1489591" cy="329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581528" y="4789308"/>
            <a:ext cx="1212572" cy="918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587798" y="3871039"/>
            <a:ext cx="1370478" cy="563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Bild 13"/>
          <p:cNvPicPr>
            <a:picLocks noChangeAspect="1"/>
          </p:cNvPicPr>
          <p:nvPr/>
        </p:nvPicPr>
        <p:blipFill>
          <a:blip r:embed="rId21"/>
          <a:stretch>
            <a:fillRect/>
          </a:stretch>
        </p:blipFill>
        <p:spPr>
          <a:xfrm>
            <a:off x="4627020" y="3880514"/>
            <a:ext cx="768738" cy="786112"/>
          </a:xfrm>
          <a:prstGeom prst="rect">
            <a:avLst/>
          </a:prstGeom>
        </p:spPr>
      </p:pic>
    </p:spTree>
    <p:extLst>
      <p:ext uri="{BB962C8B-B14F-4D97-AF65-F5344CB8AC3E}">
        <p14:creationId xmlns:p14="http://schemas.microsoft.com/office/powerpoint/2010/main" val="8677318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5271"/>
            <a:ext cx="8229600" cy="1143000"/>
          </a:xfrm>
        </p:spPr>
        <p:txBody>
          <a:bodyPr/>
          <a:lstStyle/>
          <a:p>
            <a:endParaRPr lang="en-GB"/>
          </a:p>
        </p:txBody>
      </p:sp>
      <p:pic>
        <p:nvPicPr>
          <p:cNvPr id="20070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996" t="-434" r="34787" b="-1506"/>
          <a:stretch/>
        </p:blipFill>
        <p:spPr bwMode="auto">
          <a:xfrm>
            <a:off x="0" y="22557"/>
            <a:ext cx="4572000" cy="676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07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5526" r="35526"/>
          <a:stretch/>
        </p:blipFill>
        <p:spPr bwMode="auto">
          <a:xfrm>
            <a:off x="3802013" y="36911"/>
            <a:ext cx="5341991" cy="6821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4283968" y="2827824"/>
            <a:ext cx="93610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p>
        </p:txBody>
      </p:sp>
      <p:sp>
        <p:nvSpPr>
          <p:cNvPr id="7" name="Oval 6"/>
          <p:cNvSpPr/>
          <p:nvPr/>
        </p:nvSpPr>
        <p:spPr>
          <a:xfrm>
            <a:off x="251521" y="6033943"/>
            <a:ext cx="3151112"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p>
        </p:txBody>
      </p:sp>
      <p:sp>
        <p:nvSpPr>
          <p:cNvPr id="17" name="Title 3"/>
          <p:cNvSpPr txBox="1">
            <a:spLocks/>
          </p:cNvSpPr>
          <p:nvPr/>
        </p:nvSpPr>
        <p:spPr>
          <a:xfrm>
            <a:off x="3741212" y="22559"/>
            <a:ext cx="5402791" cy="620254"/>
          </a:xfrm>
          <a:prstGeom prst="rect">
            <a:avLst/>
          </a:prstGeom>
          <a:solidFill>
            <a:schemeClr val="bg1"/>
          </a:solidFill>
        </p:spPr>
        <p:txBody>
          <a:bodyPr vert="horz" lIns="91404" tIns="45704" rIns="91404" bIns="45704"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a:latin typeface="Corbel" panose="020B0503020204020204" pitchFamily="34" charset="0"/>
              </a:rPr>
              <a:t>workflow commons</a:t>
            </a:r>
          </a:p>
        </p:txBody>
      </p:sp>
      <p:sp>
        <p:nvSpPr>
          <p:cNvPr id="26" name="Oval 25"/>
          <p:cNvSpPr/>
          <p:nvPr/>
        </p:nvSpPr>
        <p:spPr>
          <a:xfrm>
            <a:off x="18256" y="3861048"/>
            <a:ext cx="3151112"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p>
        </p:txBody>
      </p:sp>
      <p:pic>
        <p:nvPicPr>
          <p:cNvPr id="13" name="Picture 34"/>
          <p:cNvPicPr>
            <a:picLocks noChangeAspect="1" noChangeArrowheads="1"/>
          </p:cNvPicPr>
          <p:nvPr/>
        </p:nvPicPr>
        <p:blipFill>
          <a:blip r:embed="rId5">
            <a:extLst>
              <a:ext uri="{28A0092B-C50C-407E-A947-70E740481C1C}">
                <a14:useLocalDpi xmlns:a14="http://schemas.microsoft.com/office/drawing/2010/main" val="0"/>
              </a:ext>
            </a:extLst>
          </a:blip>
          <a:srcRect r="10411"/>
          <a:stretch>
            <a:fillRect/>
          </a:stretch>
        </p:blipFill>
        <p:spPr bwMode="auto">
          <a:xfrm>
            <a:off x="19660" y="68666"/>
            <a:ext cx="4583701" cy="84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052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370" r="23936"/>
          <a:stretch/>
        </p:blipFill>
        <p:spPr bwMode="auto">
          <a:xfrm>
            <a:off x="323528" y="1175828"/>
            <a:ext cx="3528389" cy="4107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4211960" y="3717032"/>
            <a:ext cx="2623712" cy="2376264"/>
            <a:chOff x="5292080" y="2420888"/>
            <a:chExt cx="3535565" cy="3364321"/>
          </a:xfrm>
        </p:grpSpPr>
        <p:pic>
          <p:nvPicPr>
            <p:cNvPr id="5" name="Picture 2" descr="http://www.aquamaps.org/pic/aquama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961" y="2420888"/>
              <a:ext cx="2384684" cy="2273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Nd9GcSAGzT5otc1-d8q0_KTBEdmvf1-j9mb6q8vKgKWakOXF-iRwtAO_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5025022"/>
              <a:ext cx="3396596" cy="76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p:cNvGrpSpPr/>
          <p:nvPr/>
        </p:nvGrpSpPr>
        <p:grpSpPr>
          <a:xfrm>
            <a:off x="4355976" y="260648"/>
            <a:ext cx="3992968" cy="2646269"/>
            <a:chOff x="3802012" y="84062"/>
            <a:chExt cx="4708930" cy="2260930"/>
          </a:xfrm>
        </p:grpSpPr>
        <p:pic>
          <p:nvPicPr>
            <p:cNvPr id="8"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2012" y="84062"/>
              <a:ext cx="3956455" cy="1854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992" y="249492"/>
              <a:ext cx="150495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TextBox 9"/>
          <p:cNvSpPr txBox="1"/>
          <p:nvPr/>
        </p:nvSpPr>
        <p:spPr>
          <a:xfrm>
            <a:off x="4379516" y="2493920"/>
            <a:ext cx="2684416" cy="646331"/>
          </a:xfrm>
          <a:prstGeom prst="rect">
            <a:avLst/>
          </a:prstGeom>
          <a:noFill/>
        </p:spPr>
        <p:txBody>
          <a:bodyPr wrap="square" rtlCol="0">
            <a:spAutoFit/>
          </a:bodyPr>
          <a:lstStyle/>
          <a:p>
            <a:r>
              <a:rPr lang="en-GB" dirty="0" smtClean="0">
                <a:latin typeface="Corbel" panose="020B0503020204020204" pitchFamily="34" charset="0"/>
              </a:rPr>
              <a:t>Collection in a Data Catalogue</a:t>
            </a:r>
            <a:endParaRPr lang="en-GB" dirty="0">
              <a:latin typeface="Corbel" panose="020B0503020204020204" pitchFamily="34" charset="0"/>
            </a:endParaRPr>
          </a:p>
        </p:txBody>
      </p:sp>
      <p:sp>
        <p:nvSpPr>
          <p:cNvPr id="11" name="TextBox 10"/>
          <p:cNvSpPr txBox="1"/>
          <p:nvPr/>
        </p:nvSpPr>
        <p:spPr>
          <a:xfrm>
            <a:off x="6732544" y="4687678"/>
            <a:ext cx="2036040" cy="1200329"/>
          </a:xfrm>
          <a:prstGeom prst="rect">
            <a:avLst/>
          </a:prstGeom>
          <a:noFill/>
        </p:spPr>
        <p:txBody>
          <a:bodyPr wrap="square" rtlCol="0">
            <a:spAutoFit/>
          </a:bodyPr>
          <a:lstStyle/>
          <a:p>
            <a:r>
              <a:rPr lang="en-GB" dirty="0" smtClean="0">
                <a:latin typeface="Corbel" panose="020B0503020204020204" pitchFamily="34" charset="0"/>
              </a:rPr>
              <a:t>Third party remote web services or command line tools</a:t>
            </a:r>
            <a:endParaRPr lang="en-GB" dirty="0">
              <a:latin typeface="Corbel" panose="020B0503020204020204" pitchFamily="34" charset="0"/>
            </a:endParaRPr>
          </a:p>
        </p:txBody>
      </p:sp>
      <p:sp>
        <p:nvSpPr>
          <p:cNvPr id="12" name="TextBox 11"/>
          <p:cNvSpPr txBox="1"/>
          <p:nvPr/>
        </p:nvSpPr>
        <p:spPr>
          <a:xfrm>
            <a:off x="323527" y="5305208"/>
            <a:ext cx="3528389" cy="646331"/>
          </a:xfrm>
          <a:prstGeom prst="rect">
            <a:avLst/>
          </a:prstGeom>
          <a:noFill/>
        </p:spPr>
        <p:txBody>
          <a:bodyPr wrap="square" rtlCol="0">
            <a:spAutoFit/>
          </a:bodyPr>
          <a:lstStyle/>
          <a:p>
            <a:r>
              <a:rPr lang="en-GB" dirty="0" smtClean="0">
                <a:latin typeface="Corbel" panose="020B0503020204020204" pitchFamily="34" charset="0"/>
              </a:rPr>
              <a:t>Workflows of local or remotely executed codes</a:t>
            </a:r>
            <a:endParaRPr lang="en-GB" dirty="0">
              <a:latin typeface="Corbel" panose="020B0503020204020204" pitchFamily="34" charset="0"/>
            </a:endParaRPr>
          </a:p>
        </p:txBody>
      </p:sp>
    </p:spTree>
    <p:extLst>
      <p:ext uri="{BB962C8B-B14F-4D97-AF65-F5344CB8AC3E}">
        <p14:creationId xmlns:p14="http://schemas.microsoft.com/office/powerpoint/2010/main" val="364295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7066" b="35020"/>
          <a:stretch/>
        </p:blipFill>
        <p:spPr bwMode="auto">
          <a:xfrm>
            <a:off x="3809530" y="3378946"/>
            <a:ext cx="830693" cy="94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1"/>
          <p:cNvPicPr>
            <a:picLocks noChangeAspect="1" noChangeArrowheads="1"/>
          </p:cNvPicPr>
          <p:nvPr/>
        </p:nvPicPr>
        <p:blipFill rotWithShape="1">
          <a:blip r:embed="rId4">
            <a:extLst>
              <a:ext uri="{28A0092B-C50C-407E-A947-70E740481C1C}">
                <a14:useLocalDpi xmlns:a14="http://schemas.microsoft.com/office/drawing/2010/main" val="0"/>
              </a:ext>
            </a:extLst>
          </a:blip>
          <a:srcRect b="31010"/>
          <a:stretch/>
        </p:blipFill>
        <p:spPr bwMode="auto">
          <a:xfrm>
            <a:off x="3748711" y="1800593"/>
            <a:ext cx="1054931" cy="8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1933" y="2852936"/>
            <a:ext cx="547973"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4608157" y="2060847"/>
            <a:ext cx="4228856" cy="378750"/>
          </a:xfrm>
          <a:prstGeom prst="rect">
            <a:avLst/>
          </a:prstGeom>
          <a:noFill/>
        </p:spPr>
        <p:txBody>
          <a:bodyPr wrap="none" lIns="91404" tIns="45704" rIns="91404" bIns="45704" rtlCol="0">
            <a:spAutoFit/>
          </a:bodyPr>
          <a:lstStyle/>
          <a:p>
            <a:r>
              <a:rPr lang="en-GB" smtClean="0">
                <a:latin typeface="Corbel" panose="020B0503020204020204" pitchFamily="34" charset="0"/>
              </a:rPr>
              <a:t>16 datafiles (kinetic, flux inhibition, runout)</a:t>
            </a:r>
            <a:endParaRPr lang="en-GB">
              <a:latin typeface="Corbel" panose="020B0503020204020204" pitchFamily="34" charset="0"/>
            </a:endParaRPr>
          </a:p>
        </p:txBody>
      </p:sp>
      <p:sp>
        <p:nvSpPr>
          <p:cNvPr id="22" name="TextBox 21"/>
          <p:cNvSpPr txBox="1"/>
          <p:nvPr/>
        </p:nvSpPr>
        <p:spPr>
          <a:xfrm>
            <a:off x="4632133" y="2843644"/>
            <a:ext cx="3115204" cy="369300"/>
          </a:xfrm>
          <a:prstGeom prst="rect">
            <a:avLst/>
          </a:prstGeom>
          <a:noFill/>
        </p:spPr>
        <p:txBody>
          <a:bodyPr wrap="none" lIns="91404" tIns="45704" rIns="91404" bIns="45704" rtlCol="0">
            <a:spAutoFit/>
          </a:bodyPr>
          <a:lstStyle/>
          <a:p>
            <a:r>
              <a:rPr lang="en-GB" smtClean="0">
                <a:latin typeface="Corbel" panose="020B0503020204020204" pitchFamily="34" charset="0"/>
              </a:rPr>
              <a:t>19 models (kinetics, validation)</a:t>
            </a:r>
            <a:endParaRPr lang="en-GB">
              <a:latin typeface="Corbel" panose="020B0503020204020204" pitchFamily="34" charset="0"/>
            </a:endParaRPr>
          </a:p>
        </p:txBody>
      </p:sp>
      <p:sp>
        <p:nvSpPr>
          <p:cNvPr id="23" name="TextBox 22"/>
          <p:cNvSpPr txBox="1"/>
          <p:nvPr/>
        </p:nvSpPr>
        <p:spPr>
          <a:xfrm>
            <a:off x="4640222" y="3668405"/>
            <a:ext cx="947559" cy="369300"/>
          </a:xfrm>
          <a:prstGeom prst="rect">
            <a:avLst/>
          </a:prstGeom>
          <a:noFill/>
        </p:spPr>
        <p:txBody>
          <a:bodyPr wrap="none" lIns="91404" tIns="45704" rIns="91404" bIns="45704" rtlCol="0">
            <a:spAutoFit/>
          </a:bodyPr>
          <a:lstStyle/>
          <a:p>
            <a:r>
              <a:rPr lang="en-GB" smtClean="0">
                <a:latin typeface="Corbel" panose="020B0503020204020204" pitchFamily="34" charset="0"/>
              </a:rPr>
              <a:t>13 SOPs</a:t>
            </a:r>
            <a:endParaRPr lang="en-GB">
              <a:latin typeface="Corbel" panose="020B0503020204020204" pitchFamily="34" charset="0"/>
            </a:endParaRPr>
          </a:p>
        </p:txBody>
      </p:sp>
      <p:sp>
        <p:nvSpPr>
          <p:cNvPr id="25" name="TextBox 24"/>
          <p:cNvSpPr txBox="1"/>
          <p:nvPr/>
        </p:nvSpPr>
        <p:spPr>
          <a:xfrm>
            <a:off x="4640219" y="4509120"/>
            <a:ext cx="4108245" cy="663663"/>
          </a:xfrm>
          <a:prstGeom prst="rect">
            <a:avLst/>
          </a:prstGeom>
          <a:noFill/>
        </p:spPr>
        <p:txBody>
          <a:bodyPr wrap="square" lIns="91404" tIns="45704" rIns="91404" bIns="45704" rtlCol="0">
            <a:spAutoFit/>
          </a:bodyPr>
          <a:lstStyle/>
          <a:p>
            <a:r>
              <a:rPr lang="en-GB" smtClean="0">
                <a:latin typeface="Corbel" panose="020B0503020204020204" pitchFamily="34" charset="0"/>
              </a:rPr>
              <a:t>3 studies (model analysis, construction, validation) </a:t>
            </a:r>
            <a:endParaRPr lang="en-GB">
              <a:latin typeface="Corbel" panose="020B0503020204020204" pitchFamily="34" charset="0"/>
            </a:endParaRPr>
          </a:p>
        </p:txBody>
      </p:sp>
      <p:sp>
        <p:nvSpPr>
          <p:cNvPr id="27" name="TextBox 26"/>
          <p:cNvSpPr txBox="1"/>
          <p:nvPr/>
        </p:nvSpPr>
        <p:spPr>
          <a:xfrm>
            <a:off x="4606289" y="5579950"/>
            <a:ext cx="4108245" cy="663663"/>
          </a:xfrm>
          <a:prstGeom prst="rect">
            <a:avLst/>
          </a:prstGeom>
          <a:noFill/>
        </p:spPr>
        <p:txBody>
          <a:bodyPr wrap="square" lIns="91404" tIns="45704" rIns="91404" bIns="45704" rtlCol="0">
            <a:spAutoFit/>
          </a:bodyPr>
          <a:lstStyle/>
          <a:p>
            <a:r>
              <a:rPr lang="en-GB" smtClean="0">
                <a:latin typeface="Corbel" panose="020B0503020204020204" pitchFamily="34" charset="0"/>
              </a:rPr>
              <a:t>24 assays/analyses (simulations, model characterisations)</a:t>
            </a:r>
            <a:endParaRPr lang="en-GB">
              <a:latin typeface="Corbel" panose="020B0503020204020204" pitchFamily="34" charset="0"/>
            </a:endParaRPr>
          </a:p>
        </p:txBody>
      </p:sp>
      <p:sp>
        <p:nvSpPr>
          <p:cNvPr id="24" name="AutoShape 6" descr="Image result for test tube black and white"/>
          <p:cNvSpPr>
            <a:spLocks noChangeAspect="1" noChangeArrowheads="1"/>
          </p:cNvSpPr>
          <p:nvPr/>
        </p:nvSpPr>
        <p:spPr bwMode="auto">
          <a:xfrm>
            <a:off x="155575" y="-2909884"/>
            <a:ext cx="5295900" cy="6076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28" name="AutoShape 8" descr="Image result for test tube black and white"/>
          <p:cNvSpPr>
            <a:spLocks noChangeAspect="1" noChangeArrowheads="1"/>
          </p:cNvSpPr>
          <p:nvPr/>
        </p:nvSpPr>
        <p:spPr bwMode="auto">
          <a:xfrm>
            <a:off x="307975" y="-2757487"/>
            <a:ext cx="5295900" cy="6076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pic>
        <p:nvPicPr>
          <p:cNvPr id="3082"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920" y="5505696"/>
            <a:ext cx="765266" cy="87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187621" y="5610227"/>
            <a:ext cx="3326600" cy="938719"/>
          </a:xfrm>
          <a:prstGeom prst="rect">
            <a:avLst/>
          </a:prstGeom>
        </p:spPr>
        <p:txBody>
          <a:bodyPr wrap="square" lIns="91404" tIns="45704" rIns="91404" bIns="45704">
            <a:spAutoFit/>
          </a:bodyPr>
          <a:lstStyle/>
          <a:p>
            <a:r>
              <a:rPr lang="en-GB" sz="1100">
                <a:latin typeface="Corbel" panose="020B0503020204020204" pitchFamily="34" charset="0"/>
              </a:rPr>
              <a:t>Penkler, G., du Toit, F., Adams, W., Rautenbach, M., Palm, D. C., van Niekerk, D. D. and Snoep, J. L. (2015), Construction and validation of a detailed kinetic model of glycolysis in </a:t>
            </a:r>
            <a:r>
              <a:rPr lang="en-GB" sz="1100" i="1">
                <a:latin typeface="Corbel" panose="020B0503020204020204" pitchFamily="34" charset="0"/>
              </a:rPr>
              <a:t>Plasmodium falciparum</a:t>
            </a:r>
            <a:r>
              <a:rPr lang="en-GB" sz="1100">
                <a:latin typeface="Corbel" panose="020B0503020204020204" pitchFamily="34" charset="0"/>
              </a:rPr>
              <a:t>. FEBS J, 282: 1481–1511. doi:10.1111/febs.13237</a:t>
            </a:r>
          </a:p>
        </p:txBody>
      </p:sp>
      <p:pic>
        <p:nvPicPr>
          <p:cNvPr id="308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60" y="1618363"/>
            <a:ext cx="31464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 name="Group 32"/>
          <p:cNvGrpSpPr/>
          <p:nvPr/>
        </p:nvGrpSpPr>
        <p:grpSpPr>
          <a:xfrm>
            <a:off x="3851319" y="4437976"/>
            <a:ext cx="733692" cy="717476"/>
            <a:chOff x="7236296" y="3560021"/>
            <a:chExt cx="733692" cy="717476"/>
          </a:xfrm>
        </p:grpSpPr>
        <p:pic>
          <p:nvPicPr>
            <p:cNvPr id="3087" name="Picture 15" descr="https://encrypted-tbn0.gstatic.com/images?q=tbn:ANd9GcSHMalbVUnrmwCcTqQmAerl4ehj7BqZG19wvDnuaKmZxaMyqcaKKi10-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6215" y="3560021"/>
              <a:ext cx="373035" cy="37303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36296" y="3933056"/>
              <a:ext cx="301027" cy="34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68961" y="3933056"/>
              <a:ext cx="301027" cy="34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Title 2"/>
          <p:cNvSpPr>
            <a:spLocks noGrp="1"/>
          </p:cNvSpPr>
          <p:nvPr>
            <p:ph type="title"/>
          </p:nvPr>
        </p:nvSpPr>
        <p:spPr/>
        <p:txBody>
          <a:bodyPr>
            <a:noAutofit/>
          </a:bodyPr>
          <a:lstStyle/>
          <a:p>
            <a:r>
              <a:rPr lang="en-GB" sz="3600" dirty="0">
                <a:latin typeface="Corbel" panose="020B0503020204020204" pitchFamily="34" charset="0"/>
              </a:rPr>
              <a:t>Research Components in a study and backing an article are Many and Various</a:t>
            </a:r>
          </a:p>
        </p:txBody>
      </p:sp>
    </p:spTree>
    <p:extLst>
      <p:ext uri="{BB962C8B-B14F-4D97-AF65-F5344CB8AC3E}">
        <p14:creationId xmlns:p14="http://schemas.microsoft.com/office/powerpoint/2010/main" val="232553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38550" y="642813"/>
            <a:ext cx="7353239" cy="4802410"/>
            <a:chOff x="47625" y="344488"/>
            <a:chExt cx="9047163" cy="6175375"/>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344488"/>
              <a:ext cx="9047163" cy="617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14268" y="3275692"/>
              <a:ext cx="1665239" cy="433887"/>
            </a:xfrm>
            <a:prstGeom prst="rect">
              <a:avLst/>
            </a:prstGeom>
            <a:noFill/>
          </p:spPr>
          <p:txBody>
            <a:bodyPr wrap="none" rtlCol="0">
              <a:spAutoFit/>
            </a:bodyPr>
            <a:lstStyle/>
            <a:p>
              <a:r>
                <a:rPr lang="en-GB" dirty="0" smtClean="0"/>
                <a:t>Investigation</a:t>
              </a:r>
              <a:endParaRPr lang="en-GB" dirty="0"/>
            </a:p>
          </p:txBody>
        </p:sp>
        <p:sp>
          <p:nvSpPr>
            <p:cNvPr id="6" name="TextBox 5"/>
            <p:cNvSpPr txBox="1"/>
            <p:nvPr/>
          </p:nvSpPr>
          <p:spPr>
            <a:xfrm>
              <a:off x="3136660" y="2492896"/>
              <a:ext cx="862183" cy="433887"/>
            </a:xfrm>
            <a:prstGeom prst="rect">
              <a:avLst/>
            </a:prstGeom>
            <a:noFill/>
          </p:spPr>
          <p:txBody>
            <a:bodyPr wrap="none" rtlCol="0">
              <a:spAutoFit/>
            </a:bodyPr>
            <a:lstStyle/>
            <a:p>
              <a:r>
                <a:rPr lang="en-GB" dirty="0" smtClean="0"/>
                <a:t>Study</a:t>
              </a:r>
              <a:endParaRPr lang="en-GB" dirty="0"/>
            </a:p>
          </p:txBody>
        </p:sp>
        <p:sp>
          <p:nvSpPr>
            <p:cNvPr id="7" name="TextBox 6"/>
            <p:cNvSpPr txBox="1"/>
            <p:nvPr/>
          </p:nvSpPr>
          <p:spPr>
            <a:xfrm>
              <a:off x="5068800" y="2555612"/>
              <a:ext cx="1130151" cy="433887"/>
            </a:xfrm>
            <a:prstGeom prst="rect">
              <a:avLst/>
            </a:prstGeom>
            <a:noFill/>
          </p:spPr>
          <p:txBody>
            <a:bodyPr wrap="none" rtlCol="0">
              <a:spAutoFit/>
            </a:bodyPr>
            <a:lstStyle/>
            <a:p>
              <a:r>
                <a:rPr lang="en-GB" dirty="0" smtClean="0"/>
                <a:t>Analysis</a:t>
              </a:r>
              <a:endParaRPr lang="en-GB" dirty="0"/>
            </a:p>
          </p:txBody>
        </p:sp>
        <p:sp>
          <p:nvSpPr>
            <p:cNvPr id="8" name="TextBox 7"/>
            <p:cNvSpPr txBox="1"/>
            <p:nvPr/>
          </p:nvSpPr>
          <p:spPr>
            <a:xfrm>
              <a:off x="7020272" y="2123564"/>
              <a:ext cx="748023" cy="433887"/>
            </a:xfrm>
            <a:prstGeom prst="rect">
              <a:avLst/>
            </a:prstGeom>
            <a:noFill/>
          </p:spPr>
          <p:txBody>
            <a:bodyPr wrap="none" rtlCol="0">
              <a:spAutoFit/>
            </a:bodyPr>
            <a:lstStyle/>
            <a:p>
              <a:r>
                <a:rPr lang="en-GB" dirty="0" smtClean="0"/>
                <a:t>Data</a:t>
              </a:r>
              <a:endParaRPr lang="en-GB" dirty="0"/>
            </a:p>
          </p:txBody>
        </p:sp>
        <p:sp>
          <p:nvSpPr>
            <p:cNvPr id="9" name="TextBox 8"/>
            <p:cNvSpPr txBox="1"/>
            <p:nvPr/>
          </p:nvSpPr>
          <p:spPr>
            <a:xfrm>
              <a:off x="6990621" y="2602021"/>
              <a:ext cx="956865" cy="433887"/>
            </a:xfrm>
            <a:prstGeom prst="rect">
              <a:avLst/>
            </a:prstGeom>
            <a:noFill/>
          </p:spPr>
          <p:txBody>
            <a:bodyPr wrap="none" rtlCol="0">
              <a:spAutoFit/>
            </a:bodyPr>
            <a:lstStyle/>
            <a:p>
              <a:r>
                <a:rPr lang="en-GB" dirty="0" smtClean="0"/>
                <a:t>Model</a:t>
              </a:r>
              <a:endParaRPr lang="en-GB" dirty="0"/>
            </a:p>
          </p:txBody>
        </p:sp>
        <p:sp>
          <p:nvSpPr>
            <p:cNvPr id="10" name="TextBox 9"/>
            <p:cNvSpPr txBox="1"/>
            <p:nvPr/>
          </p:nvSpPr>
          <p:spPr>
            <a:xfrm>
              <a:off x="7020272" y="3059668"/>
              <a:ext cx="676685" cy="433887"/>
            </a:xfrm>
            <a:prstGeom prst="rect">
              <a:avLst/>
            </a:prstGeom>
            <a:noFill/>
          </p:spPr>
          <p:txBody>
            <a:bodyPr wrap="none" rtlCol="0">
              <a:spAutoFit/>
            </a:bodyPr>
            <a:lstStyle/>
            <a:p>
              <a:r>
                <a:rPr lang="en-GB" dirty="0" smtClean="0"/>
                <a:t>SOP</a:t>
              </a:r>
              <a:endParaRPr lang="en-GB" dirty="0"/>
            </a:p>
          </p:txBody>
        </p:sp>
        <p:sp>
          <p:nvSpPr>
            <p:cNvPr id="11" name="TextBox 10"/>
            <p:cNvSpPr txBox="1"/>
            <p:nvPr/>
          </p:nvSpPr>
          <p:spPr>
            <a:xfrm>
              <a:off x="5019322" y="3131676"/>
              <a:ext cx="1023180" cy="433887"/>
            </a:xfrm>
            <a:prstGeom prst="rect">
              <a:avLst/>
            </a:prstGeom>
            <a:noFill/>
          </p:spPr>
          <p:txBody>
            <a:bodyPr wrap="none" rtlCol="0">
              <a:spAutoFit/>
            </a:bodyPr>
            <a:lstStyle/>
            <a:p>
              <a:r>
                <a:rPr lang="en-GB" dirty="0" smtClean="0"/>
                <a:t>(Assay)</a:t>
              </a:r>
              <a:endParaRPr lang="en-GB" dirty="0"/>
            </a:p>
          </p:txBody>
        </p:sp>
      </p:grpSp>
      <p:pic>
        <p:nvPicPr>
          <p:cNvPr id="1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1183" t="12693" r="81265" b="18050"/>
          <a:stretch/>
        </p:blipFill>
        <p:spPr bwMode="auto">
          <a:xfrm>
            <a:off x="12944" y="188643"/>
            <a:ext cx="1142088" cy="6546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221" t="45637" r="35000" b="27181"/>
          <a:stretch/>
        </p:blipFill>
        <p:spPr bwMode="auto">
          <a:xfrm>
            <a:off x="41851" y="5085184"/>
            <a:ext cx="6330349" cy="1686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899676" y="6550223"/>
            <a:ext cx="3216393" cy="307777"/>
          </a:xfrm>
          <a:prstGeom prst="rect">
            <a:avLst/>
          </a:prstGeom>
        </p:spPr>
        <p:txBody>
          <a:bodyPr wrap="none" lIns="91404" tIns="45704" rIns="91404" bIns="45704">
            <a:spAutoFit/>
          </a:bodyPr>
          <a:lstStyle/>
          <a:p>
            <a:r>
              <a:rPr lang="en-GB" sz="1400" dirty="0"/>
              <a:t>https://fairdomhub.org/investigations/56</a:t>
            </a:r>
          </a:p>
        </p:txBody>
      </p:sp>
      <p:pic>
        <p:nvPicPr>
          <p:cNvPr id="19" name="Bild 13"/>
          <p:cNvPicPr>
            <a:picLocks noChangeAspect="1"/>
          </p:cNvPicPr>
          <p:nvPr/>
        </p:nvPicPr>
        <p:blipFill>
          <a:blip r:embed="rId6"/>
          <a:stretch>
            <a:fillRect/>
          </a:stretch>
        </p:blipFill>
        <p:spPr>
          <a:xfrm>
            <a:off x="7392628" y="5034639"/>
            <a:ext cx="1599161" cy="1635302"/>
          </a:xfrm>
          <a:prstGeom prst="rect">
            <a:avLst/>
          </a:prstGeom>
        </p:spPr>
      </p:pic>
      <p:sp>
        <p:nvSpPr>
          <p:cNvPr id="16" name="Title 3"/>
          <p:cNvSpPr txBox="1">
            <a:spLocks/>
          </p:cNvSpPr>
          <p:nvPr/>
        </p:nvSpPr>
        <p:spPr>
          <a:xfrm>
            <a:off x="3741212" y="22559"/>
            <a:ext cx="5402791" cy="620254"/>
          </a:xfrm>
          <a:prstGeom prst="rect">
            <a:avLst/>
          </a:prstGeom>
          <a:solidFill>
            <a:schemeClr val="bg1"/>
          </a:solidFill>
        </p:spPr>
        <p:txBody>
          <a:bodyPr vert="horz" lIns="91404" tIns="45704" rIns="91404" bIns="45704"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latin typeface="Corbel" panose="020B0503020204020204" pitchFamily="34" charset="0"/>
              </a:rPr>
              <a:t>Systems Biology </a:t>
            </a:r>
            <a:r>
              <a:rPr lang="en-GB" sz="2800" dirty="0" smtClean="0">
                <a:latin typeface="Corbel" panose="020B0503020204020204" pitchFamily="34" charset="0"/>
              </a:rPr>
              <a:t> </a:t>
            </a:r>
            <a:r>
              <a:rPr lang="en-GB" sz="2800" dirty="0">
                <a:latin typeface="Corbel" panose="020B0503020204020204" pitchFamily="34" charset="0"/>
              </a:rPr>
              <a:t>C</a:t>
            </a:r>
            <a:r>
              <a:rPr lang="en-GB" sz="2800" dirty="0" smtClean="0">
                <a:latin typeface="Corbel" panose="020B0503020204020204" pitchFamily="34" charset="0"/>
              </a:rPr>
              <a:t>ommons</a:t>
            </a:r>
            <a:endParaRPr lang="en-GB" sz="2800" dirty="0">
              <a:latin typeface="Corbel" panose="020B0503020204020204" pitchFamily="34" charset="0"/>
            </a:endParaRPr>
          </a:p>
        </p:txBody>
      </p:sp>
    </p:spTree>
    <p:extLst>
      <p:ext uri="{BB962C8B-B14F-4D97-AF65-F5344CB8AC3E}">
        <p14:creationId xmlns:p14="http://schemas.microsoft.com/office/powerpoint/2010/main" val="83639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8809</TotalTime>
  <Words>5263</Words>
  <Application>Microsoft Office PowerPoint</Application>
  <PresentationFormat>On-screen Show (4:3)</PresentationFormat>
  <Paragraphs>920</Paragraphs>
  <Slides>56</Slides>
  <Notes>43</Notes>
  <HiddenSlides>3</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The Rhetoric of Research Objects</vt:lpstr>
      <vt:lpstr>Acknowledgements</vt:lpstr>
      <vt:lpstr>Scholarly Communication</vt:lpstr>
      <vt:lpstr>From Manuscripts  to Research Objects</vt:lpstr>
      <vt:lpstr>Research Components in a study and  backing an article are Many and Various</vt:lpstr>
      <vt:lpstr>PowerPoint Presentation</vt:lpstr>
      <vt:lpstr>PowerPoint Presentation</vt:lpstr>
      <vt:lpstr>Research Components in a study and backing an article are Many and Various</vt:lpstr>
      <vt:lpstr>PowerPoint Presentation</vt:lpstr>
      <vt:lpstr>PowerPoint Presentation</vt:lpstr>
      <vt:lpstr>A Research Object bundles and relates digital resources of a scientific experiment/investigation + context</vt:lpstr>
      <vt:lpstr>PowerPoint Presentation</vt:lpstr>
      <vt:lpstr>PowerPoint Presentation</vt:lpstr>
      <vt:lpstr>PowerPoint Presentation</vt:lpstr>
      <vt:lpstr>RO Commons and Currency</vt:lpstr>
      <vt:lpstr>Rhetorical Analogies ….</vt:lpstr>
      <vt:lpstr>PowerPoint Presentation</vt:lpstr>
      <vt:lpstr>Instrument Analogy</vt:lpstr>
      <vt:lpstr>Instrument Analogy</vt:lpstr>
      <vt:lpstr>Reports + Machines : Workflow Research Objects</vt:lpstr>
      <vt:lpstr>BioCompute Objects</vt:lpstr>
      <vt:lpstr>How do we build manifests?</vt:lpstr>
      <vt:lpstr>PowerPoint Presentation</vt:lpstr>
      <vt:lpstr>Containers are Many and Various</vt:lpstr>
      <vt:lpstr>Manifest  Construction</vt:lpstr>
      <vt:lpstr>Manifest  Construction</vt:lpstr>
      <vt:lpstr>Manifest  Construction</vt:lpstr>
      <vt:lpstr>Artists Impression</vt:lpstr>
      <vt:lpstr>The real manifest</vt:lpstr>
      <vt:lpstr>The need for embedded tools</vt:lpstr>
      <vt:lpstr>Manifest Description: Profiles</vt:lpstr>
      <vt:lpstr> Trend: JSON(-LD) + Schemas</vt:lpstr>
      <vt:lpstr>PowerPoint Presentation</vt:lpstr>
      <vt:lpstr>PowerPoint Presentation</vt:lpstr>
      <vt:lpstr>Manifest Description: Profiles</vt:lpstr>
      <vt:lpstr>Validation and Monitoring Tools rich RDF-based generated from the workflow systems</vt:lpstr>
      <vt:lpstr>How can we express the Syntax and Semantics of Profiles to make generic tools?</vt:lpstr>
      <vt:lpstr>https://doi.org/10.1109/BigData.2016.7840618</vt:lpstr>
      <vt:lpstr>Case study:  Back to Workflows</vt:lpstr>
      <vt:lpstr>Common Workflow Language Viewer</vt:lpstr>
      <vt:lpstr>PowerPoint Presentation</vt:lpstr>
      <vt:lpstr>ShEx is SPO testing not  Graph Link Following</vt:lpstr>
      <vt:lpstr>PowerPoint Presentation</vt:lpstr>
      <vt:lpstr>Domain specific</vt:lpstr>
      <vt:lpstr>PowerPoint Presentation</vt:lpstr>
      <vt:lpstr>Did anyone take any notice? </vt:lpstr>
      <vt:lpstr>Dnase Hypersensitivity Analysis keeping the context of data content together when its scattered transferring and archiving very large HTS datasets in a location-independent way,  </vt:lpstr>
      <vt:lpstr>FAIRPORT, January 2014, Lorenz Centre, Leiden </vt:lpstr>
      <vt:lpstr>PowerPoint Presentation</vt:lpstr>
      <vt:lpstr>PowerPoint Presentation</vt:lpstr>
      <vt:lpstr>Take-up Analogy: Start Ups</vt:lpstr>
      <vt:lpstr>PowerPoint Presentation</vt:lpstr>
      <vt:lpstr> </vt:lpstr>
      <vt:lpstr>PowerPoint Presentation</vt:lpstr>
      <vt:lpstr>PowerPoint Presentation</vt:lpstr>
      <vt:lpstr>PowerPoint Presentation</vt:lpstr>
    </vt:vector>
  </TitlesOfParts>
  <Company>University of Manchester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Objects</dc:title>
  <dc:creator>Windows User</dc:creator>
  <cp:lastModifiedBy>Windows User</cp:lastModifiedBy>
  <cp:revision>436</cp:revision>
  <dcterms:created xsi:type="dcterms:W3CDTF">2017-10-14T16:16:57Z</dcterms:created>
  <dcterms:modified xsi:type="dcterms:W3CDTF">2017-10-22T08:27:56Z</dcterms:modified>
</cp:coreProperties>
</file>